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4"/>
  </p:sldMasterIdLst>
  <p:notesMasterIdLst>
    <p:notesMasterId r:id="rId39"/>
  </p:notesMasterIdLst>
  <p:handoutMasterIdLst>
    <p:handoutMasterId r:id="rId40"/>
  </p:handoutMasterIdLst>
  <p:sldIdLst>
    <p:sldId id="348" r:id="rId5"/>
    <p:sldId id="2147374372" r:id="rId6"/>
    <p:sldId id="2147374375" r:id="rId7"/>
    <p:sldId id="2147374374" r:id="rId8"/>
    <p:sldId id="2147374376" r:id="rId9"/>
    <p:sldId id="2147374377" r:id="rId10"/>
    <p:sldId id="2147374378" r:id="rId11"/>
    <p:sldId id="2147374379" r:id="rId12"/>
    <p:sldId id="2147374380" r:id="rId13"/>
    <p:sldId id="2147374381" r:id="rId14"/>
    <p:sldId id="2147374382" r:id="rId15"/>
    <p:sldId id="2147374383" r:id="rId16"/>
    <p:sldId id="2147374384" r:id="rId17"/>
    <p:sldId id="2147374390" r:id="rId18"/>
    <p:sldId id="2147374389" r:id="rId19"/>
    <p:sldId id="2147374385" r:id="rId20"/>
    <p:sldId id="2147374386" r:id="rId21"/>
    <p:sldId id="2147374387" r:id="rId22"/>
    <p:sldId id="2147374388" r:id="rId23"/>
    <p:sldId id="2147374391" r:id="rId24"/>
    <p:sldId id="2147374392" r:id="rId25"/>
    <p:sldId id="2147374393" r:id="rId26"/>
    <p:sldId id="2147374394" r:id="rId27"/>
    <p:sldId id="2147374395" r:id="rId28"/>
    <p:sldId id="2147374396" r:id="rId29"/>
    <p:sldId id="2147374397" r:id="rId30"/>
    <p:sldId id="2147374398" r:id="rId31"/>
    <p:sldId id="2147374399" r:id="rId32"/>
    <p:sldId id="2147374400" r:id="rId33"/>
    <p:sldId id="2147374402" r:id="rId34"/>
    <p:sldId id="259" r:id="rId35"/>
    <p:sldId id="2147374371" r:id="rId36"/>
    <p:sldId id="2147374373" r:id="rId37"/>
    <p:sldId id="357" r:id="rId38"/>
  </p:sldIdLst>
  <p:sldSz cx="12188825" cy="6858000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898560F-6E5D-2549-B5DB-FB181EA011C9}">
          <p14:sldIdLst>
            <p14:sldId id="348"/>
            <p14:sldId id="2147374372"/>
          </p14:sldIdLst>
        </p14:section>
        <p14:section name="Content" id="{5EA56A17-79E5-424C-B0DA-B550EDBBDCE5}">
          <p14:sldIdLst>
            <p14:sldId id="2147374375"/>
            <p14:sldId id="2147374374"/>
            <p14:sldId id="2147374376"/>
            <p14:sldId id="2147374377"/>
            <p14:sldId id="2147374378"/>
            <p14:sldId id="2147374379"/>
            <p14:sldId id="2147374380"/>
            <p14:sldId id="2147374381"/>
            <p14:sldId id="2147374382"/>
            <p14:sldId id="2147374383"/>
            <p14:sldId id="2147374384"/>
            <p14:sldId id="2147374390"/>
            <p14:sldId id="2147374389"/>
            <p14:sldId id="2147374385"/>
            <p14:sldId id="2147374386"/>
            <p14:sldId id="2147374387"/>
            <p14:sldId id="2147374388"/>
            <p14:sldId id="2147374391"/>
            <p14:sldId id="2147374392"/>
            <p14:sldId id="2147374393"/>
            <p14:sldId id="2147374394"/>
            <p14:sldId id="2147374395"/>
            <p14:sldId id="2147374396"/>
            <p14:sldId id="2147374397"/>
            <p14:sldId id="2147374398"/>
            <p14:sldId id="2147374399"/>
            <p14:sldId id="2147374400"/>
            <p14:sldId id="2147374402"/>
          </p14:sldIdLst>
        </p14:section>
        <p14:section name="Wrap-Up" id="{DECF5719-B2E6-1245-BA03-A2F6817DEEF7}">
          <p14:sldIdLst>
            <p14:sldId id="259"/>
            <p14:sldId id="2147374371"/>
            <p14:sldId id="2147374373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im Kim" initials="JK" lastIdx="1" clrIdx="6">
    <p:extLst>
      <p:ext uri="{19B8F6BF-5375-455C-9EA6-DF929625EA0E}">
        <p15:presenceInfo xmlns:p15="http://schemas.microsoft.com/office/powerpoint/2012/main" userId="S::jimkim@adobe.com::8de73777-a8be-42df-9b2d-3ab667983e69" providerId="AD"/>
      </p:ext>
    </p:extLst>
  </p:cmAuthor>
  <p:cmAuthor id="1" name="Suzanne Wagner" initials="SW" lastIdx="21" clrIdx="0">
    <p:extLst>
      <p:ext uri="{19B8F6BF-5375-455C-9EA6-DF929625EA0E}">
        <p15:presenceInfo xmlns:p15="http://schemas.microsoft.com/office/powerpoint/2012/main" userId="S::sbriesen@adobe.com::65a23694-ef06-460b-9185-53030e0be94f" providerId="AD"/>
      </p:ext>
    </p:extLst>
  </p:cmAuthor>
  <p:cmAuthor id="8" name="Tina Randhawa" initials="TR" lastIdx="16" clrIdx="7">
    <p:extLst>
      <p:ext uri="{19B8F6BF-5375-455C-9EA6-DF929625EA0E}">
        <p15:presenceInfo xmlns:p15="http://schemas.microsoft.com/office/powerpoint/2012/main" userId="S::trandhaw@adobe.com::7933ed2d-794b-4417-86e4-587c9f4f2090" providerId="AD"/>
      </p:ext>
    </p:extLst>
  </p:cmAuthor>
  <p:cmAuthor id="2" name="Maninder Sawhney" initials="MS" lastIdx="43" clrIdx="1">
    <p:extLst>
      <p:ext uri="{19B8F6BF-5375-455C-9EA6-DF929625EA0E}">
        <p15:presenceInfo xmlns:p15="http://schemas.microsoft.com/office/powerpoint/2012/main" userId="S::masawhne@adobe.com::3d953bea-068e-42bc-a24e-b59fe44fcf2c" providerId="AD"/>
      </p:ext>
    </p:extLst>
  </p:cmAuthor>
  <p:cmAuthor id="9" name="Matt Wegner" initials="MW" lastIdx="9" clrIdx="8">
    <p:extLst>
      <p:ext uri="{19B8F6BF-5375-455C-9EA6-DF929625EA0E}">
        <p15:presenceInfo xmlns:p15="http://schemas.microsoft.com/office/powerpoint/2012/main" userId="S::mwegner@adobe.com::114e7f27-4bc9-4569-88f5-11e9439454cf" providerId="AD"/>
      </p:ext>
    </p:extLst>
  </p:cmAuthor>
  <p:cmAuthor id="3" name="Nathan Petersen" initials="NP" lastIdx="13" clrIdx="2">
    <p:extLst>
      <p:ext uri="{19B8F6BF-5375-455C-9EA6-DF929625EA0E}">
        <p15:presenceInfo xmlns:p15="http://schemas.microsoft.com/office/powerpoint/2012/main" userId="S::npeterse@adobe.com::8ea4d82b-ba51-4238-be75-651abcd66dd1" providerId="AD"/>
      </p:ext>
    </p:extLst>
  </p:cmAuthor>
  <p:cmAuthor id="4" name="Mike Garcia" initials="MG" lastIdx="1" clrIdx="3">
    <p:extLst>
      <p:ext uri="{19B8F6BF-5375-455C-9EA6-DF929625EA0E}">
        <p15:presenceInfo xmlns:p15="http://schemas.microsoft.com/office/powerpoint/2012/main" userId="S::mikgarci@adobe.com::7b8fe8f8-493e-4bd3-8e31-1d199a52134c" providerId="AD"/>
      </p:ext>
    </p:extLst>
  </p:cmAuthor>
  <p:cmAuthor id="5" name="Dawn Murai" initials="DM" lastIdx="5" clrIdx="4">
    <p:extLst>
      <p:ext uri="{19B8F6BF-5375-455C-9EA6-DF929625EA0E}">
        <p15:presenceInfo xmlns:p15="http://schemas.microsoft.com/office/powerpoint/2012/main" userId="S::env54123@adobe.com::0f48a492-af49-4d0e-b6d1-6bcaf7177316" providerId="AD"/>
      </p:ext>
    </p:extLst>
  </p:cmAuthor>
  <p:cmAuthor id="6" name="David Ralston" initials="DR" lastIdx="3" clrIdx="5">
    <p:extLst>
      <p:ext uri="{19B8F6BF-5375-455C-9EA6-DF929625EA0E}">
        <p15:presenceInfo xmlns:p15="http://schemas.microsoft.com/office/powerpoint/2012/main" userId="S::dralston@adobe.com::a8ce52f7-ee01-4baf-9945-753841d9c2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0F00"/>
    <a:srgbClr val="EB1000"/>
    <a:srgbClr val="CFCFCF"/>
    <a:srgbClr val="E6E6E6"/>
    <a:srgbClr val="C9C9C9"/>
    <a:srgbClr val="E0E0E0"/>
    <a:srgbClr val="C2C2C2"/>
    <a:srgbClr val="C8C1E8"/>
    <a:srgbClr val="C1D4E8"/>
    <a:srgbClr val="B8C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50413E-B644-5940-8705-F75944EC65AA}" v="4" dt="2021-09-23T02:06:05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5"/>
  </p:normalViewPr>
  <p:slideViewPr>
    <p:cSldViewPr snapToGrid="0">
      <p:cViewPr varScale="1">
        <p:scale>
          <a:sx n="122" d="100"/>
          <a:sy n="122" d="100"/>
        </p:scale>
        <p:origin x="10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10/4/2021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10/4/2021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32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Ensure you use the cool new embed demo and the cool one for </a:t>
            </a:r>
            <a:r>
              <a:rPr lang="en-US" dirty="0" err="1"/>
              <a:t>lightrbox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5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31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Adobe Document Services APIs are entirely cloud-based, easy to use and deploy across different parts of a document lifecycle.</a:t>
            </a:r>
          </a:p>
          <a:p>
            <a:r>
              <a:rPr lang="en-US" dirty="0"/>
              <a:t>It brings some of the tools that you may be familiar with from our first-party apps as well as provides services uniquely available through API.</a:t>
            </a:r>
          </a:p>
          <a:p>
            <a:r>
              <a:rPr lang="en-US" dirty="0"/>
              <a:t>And we make these available through REST APIs as well as SDKs in a variety of languages.</a:t>
            </a:r>
          </a:p>
          <a:p>
            <a:r>
              <a:rPr lang="en-US" dirty="0"/>
              <a:t>So let’s talk about them a bit more.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Adobe Document Services APIs are entirely cloud-based, easy to use and deploy across different parts of a document lifecycle.</a:t>
            </a:r>
          </a:p>
          <a:p>
            <a:r>
              <a:rPr lang="en-US" dirty="0"/>
              <a:t>It brings some of the tools that you may be familiar with from our first-party apps as well as provides services uniquely available through API.</a:t>
            </a:r>
          </a:p>
          <a:p>
            <a:r>
              <a:rPr lang="en-US" dirty="0"/>
              <a:t>And we make these available through REST APIs as well as SDKs in a variety of languages.</a:t>
            </a:r>
          </a:p>
          <a:p>
            <a:r>
              <a:rPr lang="en-US" dirty="0"/>
              <a:t>So let’s talk about them a bit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8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DL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E6090E-12DC-D140-B1F8-F2D5EA1560CE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EB0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75947E9B-FA60-354A-8661-EF50E3D65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7222" t="-17971" r="26297" b="22248"/>
          <a:stretch/>
        </p:blipFill>
        <p:spPr>
          <a:xfrm>
            <a:off x="3578452" y="1135841"/>
            <a:ext cx="8610373" cy="572215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3704" y="2798064"/>
            <a:ext cx="5916168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3704" y="4123943"/>
            <a:ext cx="5907024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C418BDD-50A7-49EE-BE38-1E2FA9491B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598" y="2900170"/>
            <a:ext cx="713387" cy="980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9700C-98B9-D840-A7B0-61CDC67396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30983" y="2334562"/>
            <a:ext cx="2742798" cy="24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Dark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6C1404A5-D751-44E8-A1EF-86A7487035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36082-D3B5-402C-ABA5-5DEE95E7A59D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E00DCC-89B9-4A09-ADE9-3A28FF8E4E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915" y="6578695"/>
            <a:ext cx="566079" cy="14713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88392BB-501D-4401-A873-9E3019BEC865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1435608"/>
            <a:ext cx="11585448" cy="4590288"/>
          </a:xfrm>
        </p:spPr>
        <p:txBody>
          <a:bodyPr/>
          <a:lstStyle>
            <a:lvl1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49F-18F2-425B-A794-BCBCCEE089DC}" type="datetime1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0890" y="6565990"/>
            <a:ext cx="4324081" cy="18118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94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768E917F-4C4F-4D78-BB75-6B03BEB2D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480A603-EAD6-4EF0-83FC-9CEC50D999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7700" y="2759988"/>
            <a:ext cx="973426" cy="133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8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305970" y="312661"/>
            <a:ext cx="11491016" cy="64745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xfrm>
            <a:off x="292536" y="1401700"/>
            <a:ext cx="11515084" cy="4632977"/>
          </a:xfrm>
          <a:prstGeom prst="rect">
            <a:avLst/>
          </a:prstGeom>
        </p:spPr>
        <p:txBody>
          <a:bodyPr/>
          <a:lstStyle>
            <a:lvl1pPr marL="228531" indent="-228531"/>
            <a:lvl2pPr marL="708446" indent="-251384"/>
            <a:lvl3pPr marL="1193442" indent="-279316"/>
            <a:lvl4pPr marL="1685419" indent="-314231"/>
            <a:lvl5pPr marL="2187372" indent="-35912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455570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17" y="312666"/>
            <a:ext cx="11491015" cy="64618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3"/>
          </p:nvPr>
        </p:nvSpPr>
        <p:spPr>
          <a:xfrm>
            <a:off x="290984" y="1394086"/>
            <a:ext cx="11518440" cy="4636008"/>
          </a:xfrm>
        </p:spPr>
        <p:txBody>
          <a:bodyPr>
            <a:noAutofit/>
          </a:bodyPr>
          <a:lstStyle>
            <a:lvl1pPr marL="233153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89942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6731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3520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0308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389B19EF-9F8A-444B-964B-DE7661406CE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555580" y="6921500"/>
            <a:ext cx="633247" cy="2682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3486615-A27B-1C4E-9335-472A8B3DE70B}" type="datetime1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C3FE15-748F-444D-BB28-F7BC3FFC9B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160891" y="6565992"/>
            <a:ext cx="4324081" cy="181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DD7C9C-EF19-4606-8888-7F7BC646DA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811879" y="6572445"/>
            <a:ext cx="565068" cy="1682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85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634ADD36-A562-4D24-BACD-B1553CDAE8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30098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FA2EAF18-2EA5-4F89-BA73-134E6A9573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829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F3AC819-F530-40C9-A766-72AA783EB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46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8EEE7F-0049-4097-A2ED-ECC4037507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039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45720" tIns="45720" rIns="45720" bIns="4572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C8CB-F3FC-4033-BFC9-CCF51EEE8322}" type="datetime1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1EAC9-E1FB-47C8-99DA-33D1276A588E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dobe">
            <a:extLst>
              <a:ext uri="{FF2B5EF4-FFF2-40B4-BE49-F238E27FC236}">
                <a16:creationId xmlns:a16="http://schemas.microsoft.com/office/drawing/2014/main" id="{9141CC4C-7C4C-4702-B363-52863C7010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915" y="6578695"/>
            <a:ext cx="566079" cy="14713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89DDB37-32C2-46C5-BB3D-0706817D5849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92212"/>
            <a:ext cx="11579384" cy="5248276"/>
          </a:xfrm>
        </p:spPr>
        <p:txBody>
          <a:bodyPr lIns="45720" tIns="45720" rIns="45720" bIns="45720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2030A-B6F3-4237-8733-BBFDFAD4A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7CB3-1618-4E26-A581-BCA4198C2296}" type="datetime1">
              <a:rPr lang="en-US" smtClean="0"/>
              <a:t>10/4/2021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3C625-D009-4CBF-8206-AF0AFEEC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6CFA1-5786-4E33-8FBD-41717C94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27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228383A8-EE9A-48BA-9D4F-A53867C9EC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914400"/>
            <a:ext cx="8010144" cy="585216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5337" y="1920240"/>
            <a:ext cx="8010144" cy="3858768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431924"/>
            <a:ext cx="11582479" cy="4593971"/>
          </a:xfrm>
        </p:spPr>
        <p:txBody>
          <a:bodyPr/>
          <a:lstStyle>
            <a:lvl1pPr>
              <a:spcBef>
                <a:spcPts val="1800"/>
              </a:spcBef>
              <a:defRPr>
                <a:latin typeface="+mn-lt"/>
              </a:defRPr>
            </a:lvl1pPr>
            <a:lvl2pPr>
              <a:spcBef>
                <a:spcPts val="1800"/>
              </a:spcBef>
              <a:defRPr>
                <a:latin typeface="+mn-lt"/>
              </a:defRPr>
            </a:lvl2pPr>
            <a:lvl3pPr>
              <a:spcBef>
                <a:spcPts val="1800"/>
              </a:spcBef>
              <a:defRPr>
                <a:latin typeface="+mn-lt"/>
              </a:defRPr>
            </a:lvl3pPr>
            <a:lvl4pPr>
              <a:spcBef>
                <a:spcPts val="1800"/>
              </a:spcBef>
              <a:defRPr>
                <a:latin typeface="+mn-lt"/>
              </a:defRPr>
            </a:lvl4pPr>
            <a:lvl5pPr>
              <a:spcBef>
                <a:spcPts val="1800"/>
              </a:spcBef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F72-5F73-4715-940E-684B16ADFBF6}" type="datetime1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3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74666" y="698775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rgbClr val="808080"/>
                </a:solidFill>
              </a:defRPr>
            </a:lvl1pPr>
          </a:lstStyle>
          <a:p>
            <a:fld id="{70026CF1-039D-4C89-8793-A573FE205DEC}" type="datetime1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0890" y="6565990"/>
            <a:ext cx="4324081" cy="181185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rgbClr val="80808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1879" y="6572445"/>
            <a:ext cx="565068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rgbClr val="808080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674518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192212"/>
            <a:ext cx="11579384" cy="50292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6B79020-5584-4269-94C4-D19498B57D19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808080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A64515C-328B-4551-BE77-F064F3709106}"/>
              </a:ext>
            </a:extLst>
          </p:cNvPr>
          <p:cNvSpPr txBox="1"/>
          <p:nvPr userDrawn="1"/>
        </p:nvSpPr>
        <p:spPr>
          <a:xfrm>
            <a:off x="2966246" y="-552841"/>
            <a:ext cx="16350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F79B6FC-246B-452A-B1E0-51F12110C936}"/>
              </a:ext>
            </a:extLst>
          </p:cNvPr>
          <p:cNvSpPr txBox="1"/>
          <p:nvPr userDrawn="1"/>
        </p:nvSpPr>
        <p:spPr>
          <a:xfrm>
            <a:off x="6007572" y="-552841"/>
            <a:ext cx="18274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3360E26-7522-4BFD-BC60-2D055A888CA5}"/>
              </a:ext>
            </a:extLst>
          </p:cNvPr>
          <p:cNvSpPr txBox="1"/>
          <p:nvPr userDrawn="1"/>
        </p:nvSpPr>
        <p:spPr>
          <a:xfrm>
            <a:off x="9045283" y="-552841"/>
            <a:ext cx="1843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B2B674F-BED9-47C2-A3B4-2B770DCABFF2}"/>
              </a:ext>
            </a:extLst>
          </p:cNvPr>
          <p:cNvSpPr txBox="1"/>
          <p:nvPr userDrawn="1"/>
        </p:nvSpPr>
        <p:spPr>
          <a:xfrm>
            <a:off x="-497400" y="3737819"/>
            <a:ext cx="15709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1/2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EBAA9C1-8D93-4BFD-BAA1-A41029DEBD60}"/>
              </a:ext>
            </a:extLst>
          </p:cNvPr>
          <p:cNvCxnSpPr>
            <a:cxnSpLocks/>
          </p:cNvCxnSpPr>
          <p:nvPr userDrawn="1"/>
        </p:nvCxnSpPr>
        <p:spPr>
          <a:xfrm>
            <a:off x="8125884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80184435-8E60-45C1-AE29-17BBEFEA5932}"/>
              </a:ext>
            </a:extLst>
          </p:cNvPr>
          <p:cNvCxnSpPr>
            <a:cxnSpLocks/>
          </p:cNvCxnSpPr>
          <p:nvPr userDrawn="1"/>
        </p:nvCxnSpPr>
        <p:spPr>
          <a:xfrm>
            <a:off x="4066279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14B0A09D-3CAA-4F1B-82CE-AF3F795BA52C}"/>
              </a:ext>
            </a:extLst>
          </p:cNvPr>
          <p:cNvSpPr txBox="1"/>
          <p:nvPr userDrawn="1"/>
        </p:nvSpPr>
        <p:spPr>
          <a:xfrm>
            <a:off x="8038861" y="-552841"/>
            <a:ext cx="17793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2/3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71B097D-1675-4E32-8EFB-5A531BBB9EDC}"/>
              </a:ext>
            </a:extLst>
          </p:cNvPr>
          <p:cNvSpPr txBox="1"/>
          <p:nvPr userDrawn="1"/>
        </p:nvSpPr>
        <p:spPr>
          <a:xfrm>
            <a:off x="3995130" y="-552841"/>
            <a:ext cx="1586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1/3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E27F856-DAE5-494B-98BB-220F649A3807}"/>
              </a:ext>
            </a:extLst>
          </p:cNvPr>
          <p:cNvCxnSpPr>
            <a:cxnSpLocks/>
          </p:cNvCxnSpPr>
          <p:nvPr userDrawn="1"/>
        </p:nvCxnSpPr>
        <p:spPr>
          <a:xfrm>
            <a:off x="3047206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F5478E3-B63F-47B4-AF8A-14C4CACBCD3F}"/>
              </a:ext>
            </a:extLst>
          </p:cNvPr>
          <p:cNvCxnSpPr>
            <a:cxnSpLocks/>
          </p:cNvCxnSpPr>
          <p:nvPr userDrawn="1"/>
        </p:nvCxnSpPr>
        <p:spPr>
          <a:xfrm>
            <a:off x="6094412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1A175582-2488-4D5A-8D03-8CD73C93E6D1}"/>
              </a:ext>
            </a:extLst>
          </p:cNvPr>
          <p:cNvCxnSpPr>
            <a:cxnSpLocks/>
          </p:cNvCxnSpPr>
          <p:nvPr userDrawn="1"/>
        </p:nvCxnSpPr>
        <p:spPr>
          <a:xfrm>
            <a:off x="9141618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1188983-BAB0-4F17-96EA-41E6B55B3D1E}"/>
              </a:ext>
            </a:extLst>
          </p:cNvPr>
          <p:cNvCxnSpPr>
            <a:cxnSpLocks/>
          </p:cNvCxnSpPr>
          <p:nvPr userDrawn="1"/>
        </p:nvCxnSpPr>
        <p:spPr>
          <a:xfrm>
            <a:off x="-316728" y="3814763"/>
            <a:ext cx="229387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BAE5D75-3212-432F-AAC6-B51030C68AFD}"/>
              </a:ext>
            </a:extLst>
          </p:cNvPr>
          <p:cNvSpPr txBox="1"/>
          <p:nvPr userDrawn="1"/>
        </p:nvSpPr>
        <p:spPr>
          <a:xfrm>
            <a:off x="135890" y="-549443"/>
            <a:ext cx="2320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  <a:t>Turn on Guides to see the custom grid.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Mac: Control-option-command-G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Win: Alt-F9 (or Alt-Fn-F9 on some laptops)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0C956DE-1845-43C5-9CFF-1FA78D6952A7}"/>
              </a:ext>
            </a:extLst>
          </p:cNvPr>
          <p:cNvSpPr/>
          <p:nvPr userDrawn="1"/>
        </p:nvSpPr>
        <p:spPr>
          <a:xfrm>
            <a:off x="12335461" y="1589"/>
            <a:ext cx="68541" cy="11922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DBF8FF7-0774-4571-8763-A0D624934807}"/>
              </a:ext>
            </a:extLst>
          </p:cNvPr>
          <p:cNvSpPr/>
          <p:nvPr userDrawn="1"/>
        </p:nvSpPr>
        <p:spPr>
          <a:xfrm>
            <a:off x="12335461" y="6440488"/>
            <a:ext cx="68541" cy="4175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E9D02B-518C-42CD-956B-2AEF6B675D51}"/>
              </a:ext>
            </a:extLst>
          </p:cNvPr>
          <p:cNvSpPr/>
          <p:nvPr userDrawn="1"/>
        </p:nvSpPr>
        <p:spPr>
          <a:xfrm>
            <a:off x="12335461" y="1193799"/>
            <a:ext cx="68541" cy="524827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839C14C-9C01-41FD-BDDF-AF38E4DC7A10}"/>
              </a:ext>
            </a:extLst>
          </p:cNvPr>
          <p:cNvSpPr txBox="1"/>
          <p:nvPr userDrawn="1"/>
        </p:nvSpPr>
        <p:spPr>
          <a:xfrm>
            <a:off x="12489352" y="443807"/>
            <a:ext cx="2468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Title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CED726A-1B6E-44CD-BC0B-C4CA9B7A05E6}"/>
              </a:ext>
            </a:extLst>
          </p:cNvPr>
          <p:cNvSpPr txBox="1"/>
          <p:nvPr userDrawn="1"/>
        </p:nvSpPr>
        <p:spPr>
          <a:xfrm>
            <a:off x="12489352" y="6495356"/>
            <a:ext cx="3606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Footer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B4FB7FD-CED9-4283-BE20-5FFDBC6FB769}"/>
              </a:ext>
            </a:extLst>
          </p:cNvPr>
          <p:cNvSpPr txBox="1"/>
          <p:nvPr userDrawn="1"/>
        </p:nvSpPr>
        <p:spPr>
          <a:xfrm>
            <a:off x="12489352" y="3629867"/>
            <a:ext cx="4360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Content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B1C10B-69AA-477E-94FC-A37243E08CFD}"/>
              </a:ext>
            </a:extLst>
          </p:cNvPr>
          <p:cNvCxnSpPr>
            <a:cxnSpLocks/>
          </p:cNvCxnSpPr>
          <p:nvPr userDrawn="1"/>
        </p:nvCxnSpPr>
        <p:spPr>
          <a:xfrm>
            <a:off x="12335461" y="6440488"/>
            <a:ext cx="685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DE5B1274-C41D-4AF0-9BA6-C18714F9F8B1}"/>
              </a:ext>
            </a:extLst>
          </p:cNvPr>
          <p:cNvCxnSpPr>
            <a:cxnSpLocks/>
          </p:cNvCxnSpPr>
          <p:nvPr userDrawn="1"/>
        </p:nvCxnSpPr>
        <p:spPr>
          <a:xfrm>
            <a:off x="12335461" y="1193799"/>
            <a:ext cx="685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1048DC8-F0D0-4DFE-86D8-F47510355E9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393211" y="6579193"/>
            <a:ext cx="562564" cy="1461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7" r:id="rId2"/>
    <p:sldLayoutId id="2147483687" r:id="rId3"/>
    <p:sldLayoutId id="2147483688" r:id="rId4"/>
    <p:sldLayoutId id="2147483689" r:id="rId5"/>
    <p:sldLayoutId id="2147483658" r:id="rId6"/>
    <p:sldLayoutId id="2147483676" r:id="rId7"/>
    <p:sldLayoutId id="2147483690" r:id="rId8"/>
    <p:sldLayoutId id="2147483691" r:id="rId9"/>
    <p:sldLayoutId id="2147483692" r:id="rId10"/>
    <p:sldLayoutId id="2147483685" r:id="rId11"/>
    <p:sldLayoutId id="2147483693" r:id="rId12"/>
    <p:sldLayoutId id="2147483694" r:id="rId13"/>
  </p:sldLayoutIdLst>
  <p:hf sldNum="0" hdr="0" ftr="0" dt="0"/>
  <p:txStyles>
    <p:titleStyle>
      <a:lvl1pPr algn="l" defTabSz="1088291" rtl="0" eaLnBrk="1" latinLnBrk="0" hangingPunct="1">
        <a:spcBef>
          <a:spcPct val="0"/>
        </a:spcBef>
        <a:buNone/>
        <a:defRPr sz="2800" b="0" i="0" u="none" kern="1200">
          <a:solidFill>
            <a:srgbClr val="EB1000"/>
          </a:solidFill>
          <a:latin typeface="+mj-lt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5ACBF0"/>
          </p15:clr>
        </p15:guide>
        <p15:guide id="2" pos="4032" userDrawn="1">
          <p15:clr>
            <a:srgbClr val="FDE53C"/>
          </p15:clr>
        </p15:guide>
        <p15:guide id="3" pos="3651" userDrawn="1">
          <p15:clr>
            <a:srgbClr val="FDE53C"/>
          </p15:clr>
        </p15:guide>
        <p15:guide id="4" pos="5758" userDrawn="1">
          <p15:clr>
            <a:srgbClr val="5ACBF0"/>
          </p15:clr>
        </p15:guide>
        <p15:guide id="5" pos="7488" userDrawn="1">
          <p15:clr>
            <a:srgbClr val="A4A3A4"/>
          </p15:clr>
        </p15:guide>
        <p15:guide id="6" pos="1919" userDrawn="1">
          <p15:clr>
            <a:srgbClr val="5ACBF0"/>
          </p15:clr>
        </p15:guide>
        <p15:guide id="7" pos="191" userDrawn="1">
          <p15:clr>
            <a:srgbClr val="A4A3A4"/>
          </p15:clr>
        </p15:guide>
        <p15:guide id="8" orient="horz" pos="2405" userDrawn="1">
          <p15:clr>
            <a:srgbClr val="5ACBF0"/>
          </p15:clr>
        </p15:guide>
        <p15:guide id="11" orient="horz" pos="751" userDrawn="1">
          <p15:clr>
            <a:srgbClr val="F26B43"/>
          </p15:clr>
        </p15:guide>
        <p15:guide id="14" orient="horz" pos="4057" userDrawn="1">
          <p15:clr>
            <a:srgbClr val="F26B43"/>
          </p15:clr>
        </p15:guide>
        <p15:guide id="15" orient="horz" pos="3924" userDrawn="1">
          <p15:clr>
            <a:srgbClr val="A4A3A4"/>
          </p15:clr>
        </p15:guide>
        <p15:guide id="17" pos="2560" userDrawn="1">
          <p15:clr>
            <a:srgbClr val="C35EA4"/>
          </p15:clr>
        </p15:guide>
        <p15:guide id="18" pos="5120" userDrawn="1">
          <p15:clr>
            <a:srgbClr val="C35EA4"/>
          </p15:clr>
        </p15:guide>
        <p15:guide id="19" pos="1728" userDrawn="1">
          <p15:clr>
            <a:srgbClr val="FDE53C"/>
          </p15:clr>
        </p15:guide>
        <p15:guide id="20" pos="2106" userDrawn="1">
          <p15:clr>
            <a:srgbClr val="FDE53C"/>
          </p15:clr>
        </p15:guide>
        <p15:guide id="21" pos="2369" userDrawn="1">
          <p15:clr>
            <a:srgbClr val="9FCC3B"/>
          </p15:clr>
        </p15:guide>
        <p15:guide id="22" pos="2749" userDrawn="1">
          <p15:clr>
            <a:srgbClr val="9FCC3B"/>
          </p15:clr>
        </p15:guide>
        <p15:guide id="23" pos="4925" userDrawn="1">
          <p15:clr>
            <a:srgbClr val="9FCC3B"/>
          </p15:clr>
        </p15:guide>
        <p15:guide id="24" pos="5309" userDrawn="1">
          <p15:clr>
            <a:srgbClr val="9FCC3B"/>
          </p15:clr>
        </p15:guide>
        <p15:guide id="25" pos="5565" userDrawn="1">
          <p15:clr>
            <a:srgbClr val="FDE53C"/>
          </p15:clr>
        </p15:guide>
        <p15:guide id="26" pos="5947" userDrawn="1">
          <p15:clr>
            <a:srgbClr val="FDE53C"/>
          </p15:clr>
        </p15:guide>
        <p15:guide id="27" orient="horz" pos="2594" userDrawn="1">
          <p15:clr>
            <a:srgbClr val="FDE53C"/>
          </p15:clr>
        </p15:guide>
        <p15:guide id="28" orient="horz" pos="2208" userDrawn="1">
          <p15:clr>
            <a:srgbClr val="FDE53C"/>
          </p15:clr>
        </p15:guide>
        <p15:guide id="35" orient="horz" pos="1053" userDrawn="1">
          <p15:clr>
            <a:srgbClr val="FDE53C"/>
          </p15:clr>
        </p15:guide>
        <p15:guide id="36" orient="horz" pos="89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adobe.com/pdfembed-sdk-docs/" TargetMode="External"/><Relationship Id="rId2" Type="http://schemas.openxmlformats.org/officeDocument/2006/relationships/hyperlink" Target="https://documentcloud.adobe.com/view-sdk-demo/index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11" Type="http://schemas.openxmlformats.org/officeDocument/2006/relationships/image" Target="../media/image39.tif"/><Relationship Id="rId24" Type="http://schemas.openxmlformats.org/officeDocument/2006/relationships/image" Target="../media/image52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Wrangle PDFs on the Web Like a Pro!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dobe Clean ExtraBold" panose="020B0903020404020204" pitchFamily="34" charset="0"/>
              </a:rPr>
              <a:t>Raymond Camden |  Senior Developer Evangelist</a:t>
            </a:r>
            <a:br>
              <a:rPr lang="en-US" dirty="0">
                <a:latin typeface="Adobe Clean ExtraBold" panose="020B0903020404020204" pitchFamily="34" charset="0"/>
              </a:rPr>
            </a:br>
            <a:endParaRPr lang="en-US" dirty="0">
              <a:latin typeface="Adobe Clean ExtraBold" panose="020B05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89968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D6EE-7318-498E-9A70-DFCC13E1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Adobe PDF Embed API (TLDR)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43C6C-3E95-4A15-BF1D-9E969DC9E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library for embedding PDFs</a:t>
            </a:r>
          </a:p>
          <a:p>
            <a:r>
              <a:rPr lang="en-US" dirty="0"/>
              <a:t>Gives you control over size and presentation mode</a:t>
            </a:r>
          </a:p>
          <a:p>
            <a:r>
              <a:rPr lang="en-US" dirty="0"/>
              <a:t>Supports annotations and comments</a:t>
            </a:r>
          </a:p>
          <a:p>
            <a:r>
              <a:rPr lang="en-US" dirty="0"/>
              <a:t>Gives access to analytics and events</a:t>
            </a:r>
          </a:p>
          <a:p>
            <a:r>
              <a:rPr lang="en-US" dirty="0"/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278345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3C41-CB57-4569-B877-AD0F24BF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C65FC-5DF3-43BF-9C62-801AA4F97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you've got an Adobe ID (all the cool kids do)</a:t>
            </a:r>
          </a:p>
          <a:p>
            <a:r>
              <a:rPr lang="en-US" dirty="0"/>
              <a:t>Sign up for a free key (https://www.adobe.io/apis/documentcloud/dcsdk/gettingstarted.html)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87833-5B50-42EF-B2B8-F8CA599CF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9" y="2839019"/>
            <a:ext cx="7159625" cy="336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42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A253-AAC5-41BA-A2AD-C1DF1A04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notes on that key...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F33D4-47DF-4450-89FF-BE1D4F43B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Keys are bound by domain</a:t>
            </a:r>
          </a:p>
          <a:p>
            <a:r>
              <a:rPr lang="en-US" dirty="0"/>
              <a:t>You can make two keys (one for localhost, one for foo.com)</a:t>
            </a:r>
          </a:p>
          <a:p>
            <a:r>
              <a:rPr lang="en-US" dirty="0"/>
              <a:t>You can make a key for foo.com and use it for www., dev., local.,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8912-C99F-4E8E-806B-F3AC2656E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881" y="3284595"/>
            <a:ext cx="5391850" cy="302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61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3B6E-D355-4E05-9C5A-C5D93C00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89E6-5C01-4E8B-B416-A1DED7552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where you want to load the PDF</a:t>
            </a:r>
          </a:p>
        </p:txBody>
      </p:sp>
    </p:spTree>
    <p:extLst>
      <p:ext uri="{BB962C8B-B14F-4D97-AF65-F5344CB8AC3E}">
        <p14:creationId xmlns:p14="http://schemas.microsoft.com/office/powerpoint/2010/main" val="3074991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6EE38-4ACA-4B5D-8199-A49E6D9E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8A830-6685-4335-985E-A4A3D0EE2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AC604-3934-4BC1-B1F1-B6A00719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762" y="1619250"/>
            <a:ext cx="88773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09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3B6E-D355-4E05-9C5A-C5D93C00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89E6-5C01-4E8B-B416-A1DED7552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where you want to load the PDF</a:t>
            </a:r>
          </a:p>
          <a:p>
            <a:r>
              <a:rPr lang="en-US" dirty="0"/>
              <a:t>Load the library</a:t>
            </a:r>
          </a:p>
        </p:txBody>
      </p:sp>
    </p:spTree>
    <p:extLst>
      <p:ext uri="{BB962C8B-B14F-4D97-AF65-F5344CB8AC3E}">
        <p14:creationId xmlns:p14="http://schemas.microsoft.com/office/powerpoint/2010/main" val="71532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3C7E-2C51-4C5B-ABDD-D6BAA74D2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67A4CE-946E-4380-8C43-E00A4A06C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908" y="2808392"/>
            <a:ext cx="9697007" cy="1241216"/>
          </a:xfrm>
        </p:spPr>
      </p:pic>
    </p:spTree>
    <p:extLst>
      <p:ext uri="{BB962C8B-B14F-4D97-AF65-F5344CB8AC3E}">
        <p14:creationId xmlns:p14="http://schemas.microsoft.com/office/powerpoint/2010/main" val="772654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3B6E-D355-4E05-9C5A-C5D93C00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89E6-5C01-4E8B-B416-A1DED7552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where you want to load the PDF</a:t>
            </a:r>
          </a:p>
          <a:p>
            <a:r>
              <a:rPr lang="en-US" dirty="0"/>
              <a:t>Load the library</a:t>
            </a:r>
          </a:p>
          <a:p>
            <a:r>
              <a:rPr lang="en-US" dirty="0"/>
              <a:t>Check for library load</a:t>
            </a:r>
          </a:p>
        </p:txBody>
      </p:sp>
    </p:spTree>
    <p:extLst>
      <p:ext uri="{BB962C8B-B14F-4D97-AF65-F5344CB8AC3E}">
        <p14:creationId xmlns:p14="http://schemas.microsoft.com/office/powerpoint/2010/main" val="4206535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AC3C-A50E-44B8-A024-28A5E94D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23E9D-7B9A-46DD-AF1F-78F357BF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71" y="2593277"/>
            <a:ext cx="10520281" cy="16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27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AC3C-A50E-44B8-A024-28A5E94D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A8809-921F-4DE5-90CC-5B9EC4FF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87" y="2457450"/>
            <a:ext cx="110680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6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B0F0-7B7F-49C2-922C-8C7DC1E1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7EE8F-60E0-4D97-8520-9EA7805D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  <a:p>
            <a:r>
              <a:rPr lang="en-US" dirty="0"/>
              <a:t>Developer Evangelist for the Document Services Team</a:t>
            </a:r>
          </a:p>
          <a:p>
            <a:r>
              <a:rPr lang="en-US" dirty="0"/>
              <a:t>Blogging at raymondcamden.com</a:t>
            </a:r>
          </a:p>
          <a:p>
            <a:r>
              <a:rPr lang="en-US" dirty="0"/>
              <a:t>Tweeting at @raymondcamden</a:t>
            </a:r>
          </a:p>
          <a:p>
            <a:r>
              <a:rPr lang="en-US" dirty="0"/>
              <a:t>Getting too many emails at jedimaster@adobe.com</a:t>
            </a:r>
          </a:p>
        </p:txBody>
      </p:sp>
      <p:pic>
        <p:nvPicPr>
          <p:cNvPr id="5" name="Picture 4" descr="A picture containing outdoor, tree, person, grass&#10;&#10;Description automatically generated">
            <a:extLst>
              <a:ext uri="{FF2B5EF4-FFF2-40B4-BE49-F238E27FC236}">
                <a16:creationId xmlns:a16="http://schemas.microsoft.com/office/drawing/2014/main" id="{58CA011B-C344-443F-9D75-43A75C65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094" y="962025"/>
            <a:ext cx="3620466" cy="48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0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3B6E-D355-4E05-9C5A-C5D93C00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89E6-5C01-4E8B-B416-A1DED7552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where you want to load the PDF</a:t>
            </a:r>
          </a:p>
          <a:p>
            <a:r>
              <a:rPr lang="en-US" dirty="0"/>
              <a:t>Load the library</a:t>
            </a:r>
          </a:p>
          <a:p>
            <a:r>
              <a:rPr lang="en-US" dirty="0"/>
              <a:t>Check for library load</a:t>
            </a:r>
          </a:p>
          <a:p>
            <a:r>
              <a:rPr lang="en-US" dirty="0"/>
              <a:t>Initialize and load your PDF</a:t>
            </a:r>
          </a:p>
        </p:txBody>
      </p:sp>
    </p:spTree>
    <p:extLst>
      <p:ext uri="{BB962C8B-B14F-4D97-AF65-F5344CB8AC3E}">
        <p14:creationId xmlns:p14="http://schemas.microsoft.com/office/powerpoint/2010/main" val="2221721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A0B23-EB3D-4D55-99BD-CA2A4087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474D2-E1E3-469C-927B-8F9C75BB3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8124AD-9F6E-458B-A4AF-8244EACAD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7" y="781050"/>
            <a:ext cx="93535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97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A9029-6BED-4000-960A-CEE1684C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77E85-AD71-4246-B8E4-F3C1FEB2D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Typing Cat GIFs | Tenor">
            <a:extLst>
              <a:ext uri="{FF2B5EF4-FFF2-40B4-BE49-F238E27FC236}">
                <a16:creationId xmlns:a16="http://schemas.microsoft.com/office/drawing/2014/main" id="{0A3212D3-6431-4431-BF6E-048F734F7B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759" y="1767697"/>
            <a:ext cx="4097305" cy="40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01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C9463-BAF8-4259-B296-C3C2F878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4EFD8-5493-424F-A829-43B73F68E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options</a:t>
            </a:r>
          </a:p>
          <a:p>
            <a:r>
              <a:rPr lang="en-US" dirty="0"/>
              <a:t>UI control options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1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EE5D6-DB95-4819-B5C9-45E17AAD5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31029-FA50-4EF8-B172-069BC374A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Window</a:t>
            </a:r>
          </a:p>
          <a:p>
            <a:r>
              <a:rPr lang="en-US" dirty="0"/>
              <a:t>Sized Container</a:t>
            </a:r>
          </a:p>
          <a:p>
            <a:r>
              <a:rPr lang="en-US" dirty="0"/>
              <a:t>In-Line</a:t>
            </a:r>
          </a:p>
          <a:p>
            <a:r>
              <a:rPr lang="en-US" dirty="0"/>
              <a:t>Lightbox</a:t>
            </a:r>
          </a:p>
        </p:txBody>
      </p:sp>
    </p:spTree>
    <p:extLst>
      <p:ext uri="{BB962C8B-B14F-4D97-AF65-F5344CB8AC3E}">
        <p14:creationId xmlns:p14="http://schemas.microsoft.com/office/powerpoint/2010/main" val="236700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78B659-D9DF-426C-84E6-660D5C6B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238" y="815811"/>
            <a:ext cx="7798348" cy="52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41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A9029-6BED-4000-960A-CEE1684C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77E85-AD71-4246-B8E4-F3C1FEB2D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Typing Cat GIFs | Tenor">
            <a:extLst>
              <a:ext uri="{FF2B5EF4-FFF2-40B4-BE49-F238E27FC236}">
                <a16:creationId xmlns:a16="http://schemas.microsoft.com/office/drawing/2014/main" id="{0A3212D3-6431-4431-BF6E-048F734F7B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759" y="1767697"/>
            <a:ext cx="4097305" cy="40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074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9B1FE-FC68-4AAA-815E-29039C7DB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F5B86-198C-4416-B812-7D49D144B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Disabling menus</a:t>
            </a:r>
          </a:p>
          <a:p>
            <a:r>
              <a:rPr lang="en-US" dirty="0"/>
              <a:t>Disabling panels</a:t>
            </a:r>
          </a:p>
        </p:txBody>
      </p:sp>
    </p:spTree>
    <p:extLst>
      <p:ext uri="{BB962C8B-B14F-4D97-AF65-F5344CB8AC3E}">
        <p14:creationId xmlns:p14="http://schemas.microsoft.com/office/powerpoint/2010/main" val="221227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99E795-2417-4970-9247-CADD7025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011" y="475833"/>
            <a:ext cx="7328801" cy="59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1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A9029-6BED-4000-960A-CEE1684C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77E85-AD71-4246-B8E4-F3C1FEB2D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Typing Cat GIFs | Tenor">
            <a:extLst>
              <a:ext uri="{FF2B5EF4-FFF2-40B4-BE49-F238E27FC236}">
                <a16:creationId xmlns:a16="http://schemas.microsoft.com/office/drawing/2014/main" id="{0A3212D3-6431-4431-BF6E-048F734F7B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759" y="1767697"/>
            <a:ext cx="4097305" cy="40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83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C09D-300B-4A80-997A-954859BEE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What's the Problem?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6240E-7536-4B2F-A2DE-486240460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3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2762-5E02-466B-8F4A-C1E9C68E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2ED8A-3F15-4240-BB36-4640226B4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handling (viewed a page, selected text,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APIs to work with the embed (get selected text, </a:t>
            </a:r>
            <a:r>
              <a:rPr lang="en-US" dirty="0" err="1"/>
              <a:t>etc</a:t>
            </a:r>
            <a:r>
              <a:rPr lang="en-US" dirty="0">
                <a:solidFill>
                  <a:srgbClr val="5F5F5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Demo</a:t>
            </a:r>
            <a:endParaRPr lang="en-US" dirty="0"/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4" descr="A picture containing text, cat, mammal, indoor&#10;&#10;Description automatically generated">
            <a:extLst>
              <a:ext uri="{FF2B5EF4-FFF2-40B4-BE49-F238E27FC236}">
                <a16:creationId xmlns:a16="http://schemas.microsoft.com/office/drawing/2014/main" id="{78E1F357-DA2D-4BB8-AA37-B4A082E3E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429" y="1342103"/>
            <a:ext cx="2672468" cy="403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31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/>
          <p:cNvSpPr/>
          <p:nvPr/>
        </p:nvSpPr>
        <p:spPr>
          <a:xfrm>
            <a:off x="-4092" y="1045311"/>
            <a:ext cx="12259916" cy="5395177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07" rIns="45707" anchor="ctr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2" name="Title 1"/>
          <p:cNvSpPr txBox="1">
            <a:spLocks noGrp="1"/>
          </p:cNvSpPr>
          <p:nvPr>
            <p:ph type="title"/>
          </p:nvPr>
        </p:nvSpPr>
        <p:spPr>
          <a:xfrm>
            <a:off x="305969" y="313472"/>
            <a:ext cx="11491017" cy="647290"/>
          </a:xfrm>
          <a:prstGeom prst="rect">
            <a:avLst/>
          </a:prstGeom>
        </p:spPr>
        <p:txBody>
          <a:bodyPr/>
          <a:lstStyle/>
          <a:p>
            <a:r>
              <a:rPr dirty="0"/>
              <a:t>Adobe Document Services</a:t>
            </a:r>
            <a:r>
              <a:rPr lang="en-US" dirty="0"/>
              <a:t>: End-to-end digital document lifecycle solutions</a:t>
            </a:r>
            <a:endParaRPr dirty="0"/>
          </a:p>
        </p:txBody>
      </p:sp>
      <p:sp>
        <p:nvSpPr>
          <p:cNvPr id="243" name="Straight Connector 65"/>
          <p:cNvSpPr/>
          <p:nvPr/>
        </p:nvSpPr>
        <p:spPr>
          <a:xfrm>
            <a:off x="3834490" y="-2639428"/>
            <a:ext cx="1" cy="208470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4" name="Straight Connector 66"/>
          <p:cNvSpPr/>
          <p:nvPr/>
        </p:nvSpPr>
        <p:spPr>
          <a:xfrm>
            <a:off x="3716823" y="-2548123"/>
            <a:ext cx="253432" cy="1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grpSp>
        <p:nvGrpSpPr>
          <p:cNvPr id="263" name="Group"/>
          <p:cNvGrpSpPr/>
          <p:nvPr/>
        </p:nvGrpSpPr>
        <p:grpSpPr>
          <a:xfrm>
            <a:off x="260876" y="1265772"/>
            <a:ext cx="2288075" cy="4954883"/>
            <a:chOff x="0" y="0"/>
            <a:chExt cx="2288670" cy="4956172"/>
          </a:xfrm>
        </p:grpSpPr>
        <p:sp>
          <p:nvSpPr>
            <p:cNvPr id="245" name="Rectangle"/>
            <p:cNvSpPr/>
            <p:nvPr/>
          </p:nvSpPr>
          <p:spPr>
            <a:xfrm>
              <a:off x="13111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grpSp>
          <p:nvGrpSpPr>
            <p:cNvPr id="248" name="Rectangle 30"/>
            <p:cNvGrpSpPr/>
            <p:nvPr/>
          </p:nvGrpSpPr>
          <p:grpSpPr>
            <a:xfrm>
              <a:off x="2670" y="0"/>
              <a:ext cx="2286001" cy="505373"/>
              <a:chOff x="0" y="0"/>
              <a:chExt cx="2286000" cy="505372"/>
            </a:xfrm>
          </p:grpSpPr>
          <p:sp>
            <p:nvSpPr>
              <p:cNvPr id="246" name="Rectangle"/>
              <p:cNvSpPr/>
              <p:nvPr/>
            </p:nvSpPr>
            <p:spPr>
              <a:xfrm>
                <a:off x="2535" y="0"/>
                <a:ext cx="2281025" cy="505373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47" name="CREATE"/>
              <p:cNvSpPr txBox="1"/>
              <p:nvPr/>
            </p:nvSpPr>
            <p:spPr>
              <a:xfrm>
                <a:off x="0" y="16281"/>
                <a:ext cx="2286000" cy="4728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CREATE</a:t>
                </a:r>
              </a:p>
            </p:txBody>
          </p:sp>
        </p:grpSp>
        <p:sp>
          <p:nvSpPr>
            <p:cNvPr id="249" name="TextBox 37"/>
            <p:cNvSpPr txBox="1"/>
            <p:nvPr/>
          </p:nvSpPr>
          <p:spPr>
            <a:xfrm>
              <a:off x="0" y="509077"/>
              <a:ext cx="2275282" cy="508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Document Generation API</a:t>
              </a:r>
            </a:p>
          </p:txBody>
        </p:sp>
        <p:sp>
          <p:nvSpPr>
            <p:cNvPr id="250" name="TextBox 2"/>
            <p:cNvSpPr txBox="1"/>
            <p:nvPr/>
          </p:nvSpPr>
          <p:spPr>
            <a:xfrm>
              <a:off x="142370" y="1020791"/>
              <a:ext cx="20066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Dynamically generate PDF and Word documents based on </a:t>
              </a:r>
              <a:b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</a:b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JSON data.</a:t>
              </a:r>
            </a:p>
          </p:txBody>
        </p:sp>
        <p:sp>
          <p:nvSpPr>
            <p:cNvPr id="251" name="TextBox 101"/>
            <p:cNvSpPr txBox="1"/>
            <p:nvPr/>
          </p:nvSpPr>
          <p:spPr>
            <a:xfrm>
              <a:off x="652071" y="2348008"/>
              <a:ext cx="13453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Generate Word or PDF</a:t>
              </a:r>
            </a:p>
          </p:txBody>
        </p:sp>
        <p:pic>
          <p:nvPicPr>
            <p:cNvPr id="252" name="Graphic 10" descr="Graphic 10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356" y="2376459"/>
              <a:ext cx="155915" cy="155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Picture 11" descr="Picture 11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15" y="2372127"/>
              <a:ext cx="159590" cy="155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" name="TextBox 103"/>
            <p:cNvSpPr txBox="1"/>
            <p:nvPr/>
          </p:nvSpPr>
          <p:spPr>
            <a:xfrm>
              <a:off x="652071" y="2835141"/>
              <a:ext cx="13453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Conditional sections</a:t>
              </a:r>
            </a:p>
          </p:txBody>
        </p:sp>
        <p:sp>
          <p:nvSpPr>
            <p:cNvPr id="255" name="TextBox 124"/>
            <p:cNvSpPr txBox="1"/>
            <p:nvPr/>
          </p:nvSpPr>
          <p:spPr>
            <a:xfrm>
              <a:off x="652071" y="3322274"/>
              <a:ext cx="13453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 tables and lists</a:t>
              </a:r>
            </a:p>
          </p:txBody>
        </p:sp>
        <p:sp>
          <p:nvSpPr>
            <p:cNvPr id="256" name="TextBox 125"/>
            <p:cNvSpPr txBox="1"/>
            <p:nvPr/>
          </p:nvSpPr>
          <p:spPr>
            <a:xfrm>
              <a:off x="652071" y="3793152"/>
              <a:ext cx="1314303" cy="2636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 images</a:t>
              </a:r>
            </a:p>
          </p:txBody>
        </p:sp>
        <p:sp>
          <p:nvSpPr>
            <p:cNvPr id="257" name="TextBox 126"/>
            <p:cNvSpPr txBox="1"/>
            <p:nvPr/>
          </p:nvSpPr>
          <p:spPr>
            <a:xfrm>
              <a:off x="652071" y="4274950"/>
              <a:ext cx="1345314" cy="274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Adobe Sign-ready</a:t>
              </a:r>
            </a:p>
          </p:txBody>
        </p:sp>
        <p:pic>
          <p:nvPicPr>
            <p:cNvPr id="258" name="Picture 127" descr="Picture 127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178" y="4274950"/>
              <a:ext cx="273093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Picture 12" descr="Picture 12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894" y="3304614"/>
              <a:ext cx="273094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Picture 13" descr="Picture 13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7530" y="3795451"/>
              <a:ext cx="273094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Picture 15" descr="Picture 15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7530" y="2794214"/>
              <a:ext cx="273094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" name="Line"/>
            <p:cNvSpPr/>
            <p:nvPr/>
          </p:nvSpPr>
          <p:spPr>
            <a:xfrm>
              <a:off x="137511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2611823" y="1265772"/>
            <a:ext cx="2285505" cy="4954883"/>
            <a:chOff x="0" y="0"/>
            <a:chExt cx="2286098" cy="4956172"/>
          </a:xfrm>
        </p:grpSpPr>
        <p:sp>
          <p:nvSpPr>
            <p:cNvPr id="264" name="Rectangle"/>
            <p:cNvSpPr/>
            <p:nvPr/>
          </p:nvSpPr>
          <p:spPr>
            <a:xfrm>
              <a:off x="2895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65" name="TextBox 7"/>
            <p:cNvSpPr txBox="1"/>
            <p:nvPr/>
          </p:nvSpPr>
          <p:spPr>
            <a:xfrm>
              <a:off x="21464" y="512791"/>
              <a:ext cx="2225312" cy="506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 dirty="0">
                  <a:solidFill>
                    <a:srgbClr val="FA0F00"/>
                  </a:solidFill>
                </a:rPr>
                <a:t>Adobe Sign API</a:t>
              </a:r>
            </a:p>
          </p:txBody>
        </p:sp>
        <p:grpSp>
          <p:nvGrpSpPr>
            <p:cNvPr id="268" name="Rectangle 47"/>
            <p:cNvGrpSpPr/>
            <p:nvPr/>
          </p:nvGrpSpPr>
          <p:grpSpPr>
            <a:xfrm>
              <a:off x="0" y="-1"/>
              <a:ext cx="2286099" cy="505048"/>
              <a:chOff x="0" y="0"/>
              <a:chExt cx="2286098" cy="505046"/>
            </a:xfrm>
          </p:grpSpPr>
          <p:sp>
            <p:nvSpPr>
              <p:cNvPr id="266" name="Rectangle"/>
              <p:cNvSpPr/>
              <p:nvPr/>
            </p:nvSpPr>
            <p:spPr>
              <a:xfrm>
                <a:off x="0" y="-1"/>
                <a:ext cx="2280735" cy="505048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67" name="SIGN"/>
              <p:cNvSpPr txBox="1"/>
              <p:nvPr/>
            </p:nvSpPr>
            <p:spPr>
              <a:xfrm>
                <a:off x="8458" y="79803"/>
                <a:ext cx="2277641" cy="34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SIGN</a:t>
                </a:r>
              </a:p>
            </p:txBody>
          </p:sp>
        </p:grpSp>
        <p:sp>
          <p:nvSpPr>
            <p:cNvPr id="269" name="TextBox 56"/>
            <p:cNvSpPr txBox="1"/>
            <p:nvPr/>
          </p:nvSpPr>
          <p:spPr>
            <a:xfrm>
              <a:off x="130819" y="1020791"/>
              <a:ext cx="20066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>
                <a:defRPr sz="1400"/>
              </a:lvl1pPr>
            </a:lstStyle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Send and capture legally-compliant e-signatures and capture web forms. </a:t>
              </a:r>
            </a:p>
          </p:txBody>
        </p:sp>
        <p:sp>
          <p:nvSpPr>
            <p:cNvPr id="270" name="TextBox 107"/>
            <p:cNvSpPr txBox="1"/>
            <p:nvPr/>
          </p:nvSpPr>
          <p:spPr>
            <a:xfrm>
              <a:off x="586620" y="2330821"/>
              <a:ext cx="1416587" cy="295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Capture e-signatures</a:t>
              </a:r>
            </a:p>
          </p:txBody>
        </p:sp>
        <p:sp>
          <p:nvSpPr>
            <p:cNvPr id="271" name="TextBox 108"/>
            <p:cNvSpPr txBox="1"/>
            <p:nvPr/>
          </p:nvSpPr>
          <p:spPr>
            <a:xfrm>
              <a:off x="586620" y="2828368"/>
              <a:ext cx="1522859" cy="295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Identity verification</a:t>
              </a:r>
            </a:p>
          </p:txBody>
        </p:sp>
        <p:sp>
          <p:nvSpPr>
            <p:cNvPr id="272" name="TextBox 109"/>
            <p:cNvSpPr txBox="1"/>
            <p:nvPr/>
          </p:nvSpPr>
          <p:spPr>
            <a:xfrm>
              <a:off x="586620" y="3358125"/>
              <a:ext cx="141658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Embedded web forms</a:t>
              </a:r>
            </a:p>
          </p:txBody>
        </p:sp>
        <p:sp>
          <p:nvSpPr>
            <p:cNvPr id="273" name="TextBox 110"/>
            <p:cNvSpPr txBox="1"/>
            <p:nvPr/>
          </p:nvSpPr>
          <p:spPr>
            <a:xfrm>
              <a:off x="586620" y="3855671"/>
              <a:ext cx="141658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Send in bulk</a:t>
              </a:r>
            </a:p>
          </p:txBody>
        </p:sp>
        <p:pic>
          <p:nvPicPr>
            <p:cNvPr id="274" name="Picture 9" descr="Picture 9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580" y="2276288"/>
              <a:ext cx="367053" cy="369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Picture 10" descr="Picture 10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9319" y="3297357"/>
              <a:ext cx="318557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6" name="Picture 14" descr="Picture 14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7580" y="3788207"/>
              <a:ext cx="36705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" name="Picture 8" descr="Picture 8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9929" y="2858571"/>
              <a:ext cx="318281" cy="230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8" name="Line"/>
            <p:cNvSpPr/>
            <p:nvPr/>
          </p:nvSpPr>
          <p:spPr>
            <a:xfrm>
              <a:off x="130819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4949486" y="1268944"/>
            <a:ext cx="2309504" cy="4951711"/>
            <a:chOff x="0" y="0"/>
            <a:chExt cx="2310104" cy="4953000"/>
          </a:xfrm>
        </p:grpSpPr>
        <p:sp>
          <p:nvSpPr>
            <p:cNvPr id="280" name="Rectangle"/>
            <p:cNvSpPr/>
            <p:nvPr/>
          </p:nvSpPr>
          <p:spPr>
            <a:xfrm>
              <a:off x="23452" y="-1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81" name="TextBox 16"/>
            <p:cNvSpPr txBox="1"/>
            <p:nvPr/>
          </p:nvSpPr>
          <p:spPr>
            <a:xfrm>
              <a:off x="5471" y="505526"/>
              <a:ext cx="2260344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Services API</a:t>
              </a:r>
            </a:p>
          </p:txBody>
        </p:sp>
        <p:sp>
          <p:nvSpPr>
            <p:cNvPr id="282" name="TextBox 54"/>
            <p:cNvSpPr txBox="1"/>
            <p:nvPr/>
          </p:nvSpPr>
          <p:spPr>
            <a:xfrm>
              <a:off x="0" y="1017618"/>
              <a:ext cx="2222714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Transform PDFs such create, combine, and export to formats such as Word and other formats.</a:t>
              </a:r>
            </a:p>
          </p:txBody>
        </p:sp>
        <p:sp>
          <p:nvSpPr>
            <p:cNvPr id="283" name="TextBox 72"/>
            <p:cNvSpPr txBox="1"/>
            <p:nvPr/>
          </p:nvSpPr>
          <p:spPr>
            <a:xfrm>
              <a:off x="470757" y="2342063"/>
              <a:ext cx="47232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Create</a:t>
              </a:r>
            </a:p>
          </p:txBody>
        </p:sp>
        <p:pic>
          <p:nvPicPr>
            <p:cNvPr id="284" name="Graphic 8" descr="Graphic 8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7957" y="2281987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Graphic 10" descr="Graphic 10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20" y="2266837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Graphic 12" descr="Graphic 12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7957" y="2757133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Graphic 78" descr="Graphic 78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418" y="2762026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8" name="TextBox 79"/>
            <p:cNvSpPr txBox="1"/>
            <p:nvPr/>
          </p:nvSpPr>
          <p:spPr>
            <a:xfrm>
              <a:off x="470757" y="2845934"/>
              <a:ext cx="47232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Split</a:t>
              </a:r>
            </a:p>
          </p:txBody>
        </p:sp>
        <p:sp>
          <p:nvSpPr>
            <p:cNvPr id="289" name="TextBox 80"/>
            <p:cNvSpPr txBox="1"/>
            <p:nvPr/>
          </p:nvSpPr>
          <p:spPr>
            <a:xfrm>
              <a:off x="1554630" y="2318912"/>
              <a:ext cx="71809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Combine</a:t>
              </a:r>
            </a:p>
          </p:txBody>
        </p:sp>
        <p:sp>
          <p:nvSpPr>
            <p:cNvPr id="290" name="TextBox 81"/>
            <p:cNvSpPr txBox="1"/>
            <p:nvPr/>
          </p:nvSpPr>
          <p:spPr>
            <a:xfrm>
              <a:off x="1554630" y="2828565"/>
              <a:ext cx="71809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Export</a:t>
              </a:r>
            </a:p>
          </p:txBody>
        </p:sp>
        <p:pic>
          <p:nvPicPr>
            <p:cNvPr id="291" name="Graphic 22" descr="Graphic 22"/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4693" y="3256320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2" name="Graphic 83" descr="Graphic 83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47957" y="3281631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Graphic 30" descr="Graphic 30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4693" y="3782720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4" name="TextBox 85"/>
            <p:cNvSpPr txBox="1"/>
            <p:nvPr/>
          </p:nvSpPr>
          <p:spPr>
            <a:xfrm>
              <a:off x="470757" y="3349805"/>
              <a:ext cx="47232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OCR</a:t>
              </a:r>
            </a:p>
          </p:txBody>
        </p:sp>
        <p:sp>
          <p:nvSpPr>
            <p:cNvPr id="295" name="TextBox 86"/>
            <p:cNvSpPr txBox="1"/>
            <p:nvPr/>
          </p:nvSpPr>
          <p:spPr>
            <a:xfrm>
              <a:off x="1554630" y="3338218"/>
              <a:ext cx="72685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Protect</a:t>
              </a:r>
            </a:p>
          </p:txBody>
        </p:sp>
        <p:sp>
          <p:nvSpPr>
            <p:cNvPr id="296" name="TextBox 87"/>
            <p:cNvSpPr txBox="1"/>
            <p:nvPr/>
          </p:nvSpPr>
          <p:spPr>
            <a:xfrm>
              <a:off x="470757" y="3853675"/>
              <a:ext cx="603085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Compress</a:t>
              </a:r>
            </a:p>
          </p:txBody>
        </p:sp>
        <p:pic>
          <p:nvPicPr>
            <p:cNvPr id="297" name="Graphic 24" descr="Graphic 24"/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47957" y="3778941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8" name="Graphic 16" descr="Graphic 16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5416" y="4280602"/>
              <a:ext cx="36715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9" name="Graphic 18" descr="Graphic 18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147957" y="4290236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0" name="TextBox 91"/>
            <p:cNvSpPr txBox="1"/>
            <p:nvPr/>
          </p:nvSpPr>
          <p:spPr>
            <a:xfrm>
              <a:off x="1554630" y="3847872"/>
              <a:ext cx="71809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Reorder</a:t>
              </a:r>
            </a:p>
          </p:txBody>
        </p:sp>
        <p:sp>
          <p:nvSpPr>
            <p:cNvPr id="301" name="TextBox 92"/>
            <p:cNvSpPr txBox="1"/>
            <p:nvPr/>
          </p:nvSpPr>
          <p:spPr>
            <a:xfrm>
              <a:off x="479094" y="4357546"/>
              <a:ext cx="586411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Insert</a:t>
              </a:r>
            </a:p>
          </p:txBody>
        </p:sp>
        <p:sp>
          <p:nvSpPr>
            <p:cNvPr id="302" name="TextBox 93"/>
            <p:cNvSpPr txBox="1"/>
            <p:nvPr/>
          </p:nvSpPr>
          <p:spPr>
            <a:xfrm>
              <a:off x="1554630" y="4357525"/>
              <a:ext cx="73343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Linearize</a:t>
              </a:r>
            </a:p>
          </p:txBody>
        </p:sp>
        <p:sp>
          <p:nvSpPr>
            <p:cNvPr id="303" name="Rectangle 46"/>
            <p:cNvSpPr txBox="1"/>
            <p:nvPr/>
          </p:nvSpPr>
          <p:spPr>
            <a:xfrm>
              <a:off x="24104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TRANSFORM</a:t>
              </a:r>
            </a:p>
          </p:txBody>
        </p:sp>
        <p:sp>
          <p:nvSpPr>
            <p:cNvPr id="304" name="Line"/>
            <p:cNvSpPr/>
            <p:nvPr/>
          </p:nvSpPr>
          <p:spPr>
            <a:xfrm>
              <a:off x="151376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7324023" y="1268943"/>
            <a:ext cx="2259756" cy="4951712"/>
            <a:chOff x="0" y="-1"/>
            <a:chExt cx="2260343" cy="4953001"/>
          </a:xfrm>
        </p:grpSpPr>
        <p:sp>
          <p:nvSpPr>
            <p:cNvPr id="306" name="Rectangle"/>
            <p:cNvSpPr/>
            <p:nvPr/>
          </p:nvSpPr>
          <p:spPr>
            <a:xfrm>
              <a:off x="13630" y="-1"/>
              <a:ext cx="22225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07" name="Rectangle 46"/>
            <p:cNvSpPr txBox="1"/>
            <p:nvPr/>
          </p:nvSpPr>
          <p:spPr>
            <a:xfrm>
              <a:off x="13630" y="13369"/>
              <a:ext cx="22225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PUBLISH</a:t>
              </a:r>
            </a:p>
          </p:txBody>
        </p:sp>
        <p:sp>
          <p:nvSpPr>
            <p:cNvPr id="308" name="TextBox 55"/>
            <p:cNvSpPr/>
            <p:nvPr/>
          </p:nvSpPr>
          <p:spPr>
            <a:xfrm>
              <a:off x="19715" y="1017618"/>
              <a:ext cx="2220913" cy="600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Embed PDF viewing experiences into your web apps and get analytics on your content.</a:t>
              </a:r>
            </a:p>
          </p:txBody>
        </p:sp>
        <p:pic>
          <p:nvPicPr>
            <p:cNvPr id="309" name="Picture 94" descr="Picture 9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13106" y="2252189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0" name="Picture 96" descr="Picture 96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82667" y="3815078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1" name="Picture 97" descr="Picture 97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82667" y="3299901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2" name="TextBox 98"/>
            <p:cNvSpPr/>
            <p:nvPr/>
          </p:nvSpPr>
          <p:spPr>
            <a:xfrm>
              <a:off x="629504" y="2317126"/>
              <a:ext cx="1411597" cy="24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Client-side rendering</a:t>
              </a:r>
            </a:p>
          </p:txBody>
        </p:sp>
        <p:sp>
          <p:nvSpPr>
            <p:cNvPr id="313" name="TextBox 99"/>
            <p:cNvSpPr/>
            <p:nvPr/>
          </p:nvSpPr>
          <p:spPr>
            <a:xfrm>
              <a:off x="640040" y="3334216"/>
              <a:ext cx="1411597" cy="40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Comments and annotations</a:t>
              </a:r>
            </a:p>
          </p:txBody>
        </p:sp>
        <p:sp>
          <p:nvSpPr>
            <p:cNvPr id="314" name="TextBox 100"/>
            <p:cNvSpPr/>
            <p:nvPr/>
          </p:nvSpPr>
          <p:spPr>
            <a:xfrm>
              <a:off x="629504" y="3851612"/>
              <a:ext cx="1411597" cy="24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Analytics events</a:t>
              </a:r>
            </a:p>
          </p:txBody>
        </p:sp>
        <p:sp>
          <p:nvSpPr>
            <p:cNvPr id="315" name="TextBox 104"/>
            <p:cNvSpPr/>
            <p:nvPr/>
          </p:nvSpPr>
          <p:spPr>
            <a:xfrm>
              <a:off x="624585" y="2843426"/>
              <a:ext cx="1442508" cy="40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Customizable viewing modes</a:t>
              </a:r>
            </a:p>
          </p:txBody>
        </p:sp>
        <p:pic>
          <p:nvPicPr>
            <p:cNvPr id="316" name="Picture 105" descr="Picture 10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13106" y="2767366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19" name="Rounded Rectangle 1"/>
            <p:cNvGrpSpPr/>
            <p:nvPr/>
          </p:nvGrpSpPr>
          <p:grpSpPr>
            <a:xfrm>
              <a:off x="1786297" y="549577"/>
              <a:ext cx="283467" cy="166039"/>
              <a:chOff x="0" y="0"/>
              <a:chExt cx="283466" cy="166038"/>
            </a:xfrm>
          </p:grpSpPr>
          <p:sp>
            <p:nvSpPr>
              <p:cNvPr id="317" name="Rounded Rectangle"/>
              <p:cNvSpPr/>
              <p:nvPr/>
            </p:nvSpPr>
            <p:spPr>
              <a:xfrm>
                <a:off x="0" y="0"/>
                <a:ext cx="283466" cy="166038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4126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318" name="FREE"/>
              <p:cNvSpPr/>
              <p:nvPr/>
            </p:nvSpPr>
            <p:spPr>
              <a:xfrm>
                <a:off x="8104" y="29158"/>
                <a:ext cx="267257" cy="107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700">
                    <a:solidFill>
                      <a:srgbClr val="FFFFFF"/>
                    </a:solidFill>
                  </a:defRPr>
                </a:lvl1pPr>
              </a:lstStyle>
              <a:p>
                <a:pPr algn="ctr" defTabSz="914126" hangingPunct="0">
                  <a:defRPr/>
                </a:pPr>
                <a:r>
                  <a:rPr kern="0">
                    <a:latin typeface="Adobe Clean SemiLight"/>
                    <a:sym typeface="Adobe Clean SemiLight"/>
                  </a:rPr>
                  <a:t>FREE</a:t>
                </a:r>
              </a:p>
            </p:txBody>
          </p:sp>
        </p:grpSp>
        <p:sp>
          <p:nvSpPr>
            <p:cNvPr id="320" name="TextBox 16"/>
            <p:cNvSpPr txBox="1"/>
            <p:nvPr/>
          </p:nvSpPr>
          <p:spPr>
            <a:xfrm>
              <a:off x="0" y="505526"/>
              <a:ext cx="2260343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Embed API</a:t>
              </a:r>
            </a:p>
          </p:txBody>
        </p:sp>
        <p:sp>
          <p:nvSpPr>
            <p:cNvPr id="321" name="Line"/>
            <p:cNvSpPr/>
            <p:nvPr/>
          </p:nvSpPr>
          <p:spPr>
            <a:xfrm>
              <a:off x="12158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9648658" y="1268944"/>
            <a:ext cx="2309810" cy="4951711"/>
            <a:chOff x="0" y="0"/>
            <a:chExt cx="2310410" cy="4953000"/>
          </a:xfrm>
        </p:grpSpPr>
        <p:sp>
          <p:nvSpPr>
            <p:cNvPr id="323" name="Rectangle"/>
            <p:cNvSpPr/>
            <p:nvPr/>
          </p:nvSpPr>
          <p:spPr>
            <a:xfrm>
              <a:off x="24410" y="-1"/>
              <a:ext cx="22860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24" name="TextBox 2"/>
            <p:cNvSpPr txBox="1"/>
            <p:nvPr/>
          </p:nvSpPr>
          <p:spPr>
            <a:xfrm>
              <a:off x="0" y="509618"/>
              <a:ext cx="2222500" cy="510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Extract API</a:t>
              </a:r>
            </a:p>
          </p:txBody>
        </p:sp>
        <p:sp>
          <p:nvSpPr>
            <p:cNvPr id="325" name="TextBox 57"/>
            <p:cNvSpPr txBox="1"/>
            <p:nvPr/>
          </p:nvSpPr>
          <p:spPr>
            <a:xfrm>
              <a:off x="0" y="1017618"/>
              <a:ext cx="2218518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Unlock data inside of PDFs and transform into JSON data.</a:t>
              </a:r>
            </a:p>
          </p:txBody>
        </p:sp>
        <p:sp>
          <p:nvSpPr>
            <p:cNvPr id="326" name="TextBox 112"/>
            <p:cNvSpPr txBox="1"/>
            <p:nvPr/>
          </p:nvSpPr>
          <p:spPr>
            <a:xfrm>
              <a:off x="575947" y="2277309"/>
              <a:ext cx="1502613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AI-powered structure analysis</a:t>
              </a:r>
            </a:p>
          </p:txBody>
        </p:sp>
        <p:sp>
          <p:nvSpPr>
            <p:cNvPr id="327" name="TextBox 113"/>
            <p:cNvSpPr txBox="1"/>
            <p:nvPr/>
          </p:nvSpPr>
          <p:spPr>
            <a:xfrm>
              <a:off x="553421" y="2834320"/>
              <a:ext cx="1502613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Table and image extraction</a:t>
              </a:r>
            </a:p>
          </p:txBody>
        </p:sp>
        <p:sp>
          <p:nvSpPr>
            <p:cNvPr id="328" name="TextBox 114"/>
            <p:cNvSpPr txBox="1"/>
            <p:nvPr/>
          </p:nvSpPr>
          <p:spPr>
            <a:xfrm>
              <a:off x="553421" y="3350281"/>
              <a:ext cx="1502613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Data provides as JSON</a:t>
              </a:r>
            </a:p>
          </p:txBody>
        </p:sp>
        <p:pic>
          <p:nvPicPr>
            <p:cNvPr id="329" name="Picture 115" descr="Picture 115"/>
            <p:cNvPicPr>
              <a:picLocks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73272" y="3309102"/>
              <a:ext cx="363902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0" name="TextBox 116"/>
            <p:cNvSpPr txBox="1"/>
            <p:nvPr/>
          </p:nvSpPr>
          <p:spPr>
            <a:xfrm>
              <a:off x="241989" y="3329980"/>
              <a:ext cx="226470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 sz="400">
                  <a:solidFill>
                    <a:srgbClr val="707070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pPr>
              <a:r>
                <a:rPr sz="400" kern="0">
                  <a:solidFill>
                    <a:srgbClr val="707070"/>
                  </a:solidFill>
                  <a:latin typeface="Adobe Clean ExtraBold"/>
                  <a:sym typeface="Adobe Clean ExtraBold"/>
                </a:rPr>
                <a:t>JSON</a:t>
              </a:r>
            </a:p>
            <a:p>
              <a:pPr algn="ctr" defTabSz="914126" hangingPunct="0">
                <a:defRPr sz="400">
                  <a:solidFill>
                    <a:srgbClr val="707070"/>
                  </a:solidFill>
                </a:defRPr>
              </a:pPr>
              <a:r>
                <a:rPr sz="400" kern="0">
                  <a:solidFill>
                    <a:srgbClr val="707070"/>
                  </a:solidFill>
                  <a:latin typeface="Adobe Clean SemiLight"/>
                  <a:sym typeface="Adobe Clean SemiLight"/>
                </a:rPr>
                <a:t>{;}</a:t>
              </a:r>
            </a:p>
          </p:txBody>
        </p:sp>
        <p:pic>
          <p:nvPicPr>
            <p:cNvPr id="331" name="Picture 18" descr="Picture 18"/>
            <p:cNvPicPr>
              <a:picLocks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86202" y="2855051"/>
              <a:ext cx="281658" cy="230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Picture 19" descr="Picture 19"/>
            <p:cNvPicPr>
              <a:picLocks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87567" y="2328576"/>
              <a:ext cx="291955" cy="2934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3" name="Rectangle 46"/>
            <p:cNvSpPr txBox="1"/>
            <p:nvPr/>
          </p:nvSpPr>
          <p:spPr>
            <a:xfrm>
              <a:off x="20543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EXTRACT</a:t>
              </a:r>
            </a:p>
          </p:txBody>
        </p:sp>
        <p:sp>
          <p:nvSpPr>
            <p:cNvPr id="334" name="Line"/>
            <p:cNvSpPr/>
            <p:nvPr/>
          </p:nvSpPr>
          <p:spPr>
            <a:xfrm>
              <a:off x="16411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 advAuto="0"/>
      <p:bldP spid="279" grpId="0" animBg="1" advAuto="0"/>
      <p:bldP spid="305" grpId="0" animBg="1" advAuto="0"/>
      <p:bldP spid="322" grpId="0" animBg="1" advAuto="0"/>
      <p:bldP spid="335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/>
          <p:cNvSpPr/>
          <p:nvPr/>
        </p:nvSpPr>
        <p:spPr>
          <a:xfrm>
            <a:off x="-4092" y="1045311"/>
            <a:ext cx="12259916" cy="5395177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07" rIns="45707" anchor="ctr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Learn more here at Adobe Developers Live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FFC97A-6EA5-084B-8C9F-7F4471C940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3" name="Straight Connector 65"/>
          <p:cNvSpPr/>
          <p:nvPr/>
        </p:nvSpPr>
        <p:spPr>
          <a:xfrm>
            <a:off x="3834490" y="-2639428"/>
            <a:ext cx="1" cy="208470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4" name="Straight Connector 66"/>
          <p:cNvSpPr/>
          <p:nvPr/>
        </p:nvSpPr>
        <p:spPr>
          <a:xfrm>
            <a:off x="3716823" y="-2548123"/>
            <a:ext cx="253432" cy="1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grpSp>
        <p:nvGrpSpPr>
          <p:cNvPr id="263" name="Group"/>
          <p:cNvGrpSpPr/>
          <p:nvPr/>
        </p:nvGrpSpPr>
        <p:grpSpPr>
          <a:xfrm>
            <a:off x="260876" y="1265772"/>
            <a:ext cx="2288076" cy="4954884"/>
            <a:chOff x="0" y="0"/>
            <a:chExt cx="2288671" cy="4956173"/>
          </a:xfrm>
        </p:grpSpPr>
        <p:sp>
          <p:nvSpPr>
            <p:cNvPr id="245" name="Rectangle"/>
            <p:cNvSpPr/>
            <p:nvPr/>
          </p:nvSpPr>
          <p:spPr>
            <a:xfrm>
              <a:off x="13111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grpSp>
          <p:nvGrpSpPr>
            <p:cNvPr id="248" name="Rectangle 30"/>
            <p:cNvGrpSpPr/>
            <p:nvPr/>
          </p:nvGrpSpPr>
          <p:grpSpPr>
            <a:xfrm>
              <a:off x="2670" y="0"/>
              <a:ext cx="2286001" cy="505373"/>
              <a:chOff x="0" y="0"/>
              <a:chExt cx="2286000" cy="505372"/>
            </a:xfrm>
          </p:grpSpPr>
          <p:sp>
            <p:nvSpPr>
              <p:cNvPr id="246" name="Rectangle"/>
              <p:cNvSpPr/>
              <p:nvPr/>
            </p:nvSpPr>
            <p:spPr>
              <a:xfrm>
                <a:off x="2535" y="0"/>
                <a:ext cx="2281025" cy="505373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47" name="CREATE"/>
              <p:cNvSpPr txBox="1"/>
              <p:nvPr/>
            </p:nvSpPr>
            <p:spPr>
              <a:xfrm>
                <a:off x="0" y="16281"/>
                <a:ext cx="2286000" cy="4728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CREATE</a:t>
                </a:r>
              </a:p>
            </p:txBody>
          </p:sp>
        </p:grpSp>
        <p:sp>
          <p:nvSpPr>
            <p:cNvPr id="249" name="TextBox 37"/>
            <p:cNvSpPr txBox="1"/>
            <p:nvPr/>
          </p:nvSpPr>
          <p:spPr>
            <a:xfrm>
              <a:off x="0" y="509077"/>
              <a:ext cx="2275282" cy="508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 dirty="0">
                  <a:solidFill>
                    <a:srgbClr val="FA0F00"/>
                  </a:solidFill>
                </a:rPr>
                <a:t>Document Generation API</a:t>
              </a:r>
            </a:p>
          </p:txBody>
        </p:sp>
        <p:sp>
          <p:nvSpPr>
            <p:cNvPr id="250" name="TextBox 2"/>
            <p:cNvSpPr txBox="1"/>
            <p:nvPr/>
          </p:nvSpPr>
          <p:spPr>
            <a:xfrm>
              <a:off x="142370" y="1020791"/>
              <a:ext cx="20066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Dynamically generate PDF and Word documents based on </a:t>
              </a:r>
              <a:b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</a:b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JSON data.</a:t>
              </a:r>
            </a:p>
          </p:txBody>
        </p:sp>
        <p:sp>
          <p:nvSpPr>
            <p:cNvPr id="262" name="Line"/>
            <p:cNvSpPr/>
            <p:nvPr/>
          </p:nvSpPr>
          <p:spPr>
            <a:xfrm>
              <a:off x="137511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2611823" y="1265771"/>
            <a:ext cx="2285506" cy="4954885"/>
            <a:chOff x="0" y="-1"/>
            <a:chExt cx="2286099" cy="4956174"/>
          </a:xfrm>
        </p:grpSpPr>
        <p:sp>
          <p:nvSpPr>
            <p:cNvPr id="264" name="Rectangle"/>
            <p:cNvSpPr/>
            <p:nvPr/>
          </p:nvSpPr>
          <p:spPr>
            <a:xfrm>
              <a:off x="2895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65" name="TextBox 7"/>
            <p:cNvSpPr txBox="1"/>
            <p:nvPr/>
          </p:nvSpPr>
          <p:spPr>
            <a:xfrm>
              <a:off x="21464" y="512791"/>
              <a:ext cx="2225311" cy="506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 dirty="0">
                  <a:solidFill>
                    <a:srgbClr val="FA0F00"/>
                  </a:solidFill>
                </a:rPr>
                <a:t>Adobe Sign API</a:t>
              </a:r>
            </a:p>
          </p:txBody>
        </p:sp>
        <p:grpSp>
          <p:nvGrpSpPr>
            <p:cNvPr id="268" name="Rectangle 47"/>
            <p:cNvGrpSpPr/>
            <p:nvPr/>
          </p:nvGrpSpPr>
          <p:grpSpPr>
            <a:xfrm>
              <a:off x="0" y="-1"/>
              <a:ext cx="2286099" cy="505048"/>
              <a:chOff x="0" y="0"/>
              <a:chExt cx="2286098" cy="505046"/>
            </a:xfrm>
          </p:grpSpPr>
          <p:sp>
            <p:nvSpPr>
              <p:cNvPr id="266" name="Rectangle"/>
              <p:cNvSpPr/>
              <p:nvPr/>
            </p:nvSpPr>
            <p:spPr>
              <a:xfrm>
                <a:off x="0" y="-1"/>
                <a:ext cx="2280735" cy="505048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67" name="SIGN"/>
              <p:cNvSpPr txBox="1"/>
              <p:nvPr/>
            </p:nvSpPr>
            <p:spPr>
              <a:xfrm>
                <a:off x="8458" y="79803"/>
                <a:ext cx="2277641" cy="34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SIGN</a:t>
                </a:r>
              </a:p>
            </p:txBody>
          </p:sp>
        </p:grpSp>
        <p:sp>
          <p:nvSpPr>
            <p:cNvPr id="269" name="TextBox 56"/>
            <p:cNvSpPr txBox="1"/>
            <p:nvPr/>
          </p:nvSpPr>
          <p:spPr>
            <a:xfrm>
              <a:off x="130819" y="1020791"/>
              <a:ext cx="2006602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>
                <a:defRPr sz="1400"/>
              </a:lvl1pPr>
            </a:lstStyle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Send and capture legally-compliant e-signatures and capture web forms. </a:t>
              </a:r>
            </a:p>
          </p:txBody>
        </p:sp>
        <p:sp>
          <p:nvSpPr>
            <p:cNvPr id="278" name="Line"/>
            <p:cNvSpPr/>
            <p:nvPr/>
          </p:nvSpPr>
          <p:spPr>
            <a:xfrm>
              <a:off x="130819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4949486" y="1268943"/>
            <a:ext cx="2309505" cy="4951712"/>
            <a:chOff x="0" y="-1"/>
            <a:chExt cx="2310105" cy="4953001"/>
          </a:xfrm>
        </p:grpSpPr>
        <p:sp>
          <p:nvSpPr>
            <p:cNvPr id="280" name="Rectangle"/>
            <p:cNvSpPr/>
            <p:nvPr/>
          </p:nvSpPr>
          <p:spPr>
            <a:xfrm>
              <a:off x="23452" y="-1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81" name="TextBox 16"/>
            <p:cNvSpPr txBox="1"/>
            <p:nvPr/>
          </p:nvSpPr>
          <p:spPr>
            <a:xfrm>
              <a:off x="5471" y="505526"/>
              <a:ext cx="2260344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Services API</a:t>
              </a:r>
            </a:p>
          </p:txBody>
        </p:sp>
        <p:sp>
          <p:nvSpPr>
            <p:cNvPr id="282" name="TextBox 54"/>
            <p:cNvSpPr txBox="1"/>
            <p:nvPr/>
          </p:nvSpPr>
          <p:spPr>
            <a:xfrm>
              <a:off x="0" y="1017618"/>
              <a:ext cx="2222714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Transform PDFs such create, combine, and export to formats such as Word and other formats.</a:t>
              </a:r>
            </a:p>
          </p:txBody>
        </p:sp>
        <p:sp>
          <p:nvSpPr>
            <p:cNvPr id="303" name="Rectangle 46"/>
            <p:cNvSpPr txBox="1"/>
            <p:nvPr/>
          </p:nvSpPr>
          <p:spPr>
            <a:xfrm>
              <a:off x="24104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TRANSFORM</a:t>
              </a:r>
            </a:p>
          </p:txBody>
        </p:sp>
        <p:sp>
          <p:nvSpPr>
            <p:cNvPr id="304" name="Line"/>
            <p:cNvSpPr/>
            <p:nvPr/>
          </p:nvSpPr>
          <p:spPr>
            <a:xfrm>
              <a:off x="151376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7324023" y="1268943"/>
            <a:ext cx="2259756" cy="4951712"/>
            <a:chOff x="0" y="-1"/>
            <a:chExt cx="2260343" cy="4953001"/>
          </a:xfrm>
        </p:grpSpPr>
        <p:sp>
          <p:nvSpPr>
            <p:cNvPr id="306" name="Rectangle"/>
            <p:cNvSpPr/>
            <p:nvPr/>
          </p:nvSpPr>
          <p:spPr>
            <a:xfrm>
              <a:off x="13630" y="-1"/>
              <a:ext cx="22225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 dirty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07" name="Rectangle 46"/>
            <p:cNvSpPr txBox="1"/>
            <p:nvPr/>
          </p:nvSpPr>
          <p:spPr>
            <a:xfrm>
              <a:off x="13630" y="13369"/>
              <a:ext cx="22225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PUBLISH</a:t>
              </a:r>
            </a:p>
          </p:txBody>
        </p:sp>
        <p:sp>
          <p:nvSpPr>
            <p:cNvPr id="308" name="TextBox 55"/>
            <p:cNvSpPr/>
            <p:nvPr/>
          </p:nvSpPr>
          <p:spPr>
            <a:xfrm>
              <a:off x="19715" y="1017618"/>
              <a:ext cx="2220913" cy="600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Embed PDF viewing experiences into your web apps and get analytics on your content.</a:t>
              </a:r>
            </a:p>
          </p:txBody>
        </p:sp>
        <p:grpSp>
          <p:nvGrpSpPr>
            <p:cNvPr id="319" name="Rounded Rectangle 1"/>
            <p:cNvGrpSpPr/>
            <p:nvPr/>
          </p:nvGrpSpPr>
          <p:grpSpPr>
            <a:xfrm>
              <a:off x="1786297" y="549577"/>
              <a:ext cx="283467" cy="166039"/>
              <a:chOff x="0" y="0"/>
              <a:chExt cx="283466" cy="166038"/>
            </a:xfrm>
          </p:grpSpPr>
          <p:sp>
            <p:nvSpPr>
              <p:cNvPr id="317" name="Rounded Rectangle"/>
              <p:cNvSpPr/>
              <p:nvPr/>
            </p:nvSpPr>
            <p:spPr>
              <a:xfrm>
                <a:off x="0" y="0"/>
                <a:ext cx="283466" cy="166038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4126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318" name="FREE"/>
              <p:cNvSpPr/>
              <p:nvPr/>
            </p:nvSpPr>
            <p:spPr>
              <a:xfrm>
                <a:off x="8104" y="29158"/>
                <a:ext cx="267257" cy="107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700">
                    <a:solidFill>
                      <a:srgbClr val="FFFFFF"/>
                    </a:solidFill>
                  </a:defRPr>
                </a:lvl1pPr>
              </a:lstStyle>
              <a:p>
                <a:pPr algn="ctr" defTabSz="914126" hangingPunct="0">
                  <a:defRPr/>
                </a:pPr>
                <a:r>
                  <a:rPr kern="0">
                    <a:latin typeface="Adobe Clean SemiLight"/>
                    <a:sym typeface="Adobe Clean SemiLight"/>
                  </a:rPr>
                  <a:t>FREE</a:t>
                </a:r>
              </a:p>
            </p:txBody>
          </p:sp>
        </p:grpSp>
        <p:sp>
          <p:nvSpPr>
            <p:cNvPr id="320" name="TextBox 16"/>
            <p:cNvSpPr txBox="1"/>
            <p:nvPr/>
          </p:nvSpPr>
          <p:spPr>
            <a:xfrm>
              <a:off x="0" y="505526"/>
              <a:ext cx="2260343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Embed API</a:t>
              </a:r>
            </a:p>
          </p:txBody>
        </p:sp>
        <p:sp>
          <p:nvSpPr>
            <p:cNvPr id="321" name="Line"/>
            <p:cNvSpPr/>
            <p:nvPr/>
          </p:nvSpPr>
          <p:spPr>
            <a:xfrm>
              <a:off x="12158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9648658" y="1268943"/>
            <a:ext cx="2309811" cy="4951712"/>
            <a:chOff x="0" y="-1"/>
            <a:chExt cx="2310411" cy="4953001"/>
          </a:xfrm>
        </p:grpSpPr>
        <p:sp>
          <p:nvSpPr>
            <p:cNvPr id="323" name="Rectangle"/>
            <p:cNvSpPr/>
            <p:nvPr/>
          </p:nvSpPr>
          <p:spPr>
            <a:xfrm>
              <a:off x="24410" y="-1"/>
              <a:ext cx="22860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24" name="TextBox 2"/>
            <p:cNvSpPr txBox="1"/>
            <p:nvPr/>
          </p:nvSpPr>
          <p:spPr>
            <a:xfrm>
              <a:off x="0" y="509618"/>
              <a:ext cx="2222500" cy="510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Extract API</a:t>
              </a:r>
            </a:p>
          </p:txBody>
        </p:sp>
        <p:sp>
          <p:nvSpPr>
            <p:cNvPr id="325" name="TextBox 57"/>
            <p:cNvSpPr txBox="1"/>
            <p:nvPr/>
          </p:nvSpPr>
          <p:spPr>
            <a:xfrm>
              <a:off x="0" y="1017618"/>
              <a:ext cx="2218518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Unlock data inside of PDFs and transform into JSON data.</a:t>
              </a:r>
            </a:p>
          </p:txBody>
        </p:sp>
        <p:sp>
          <p:nvSpPr>
            <p:cNvPr id="333" name="Rectangle 46"/>
            <p:cNvSpPr txBox="1"/>
            <p:nvPr/>
          </p:nvSpPr>
          <p:spPr>
            <a:xfrm>
              <a:off x="20543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EXTRACT</a:t>
              </a:r>
            </a:p>
          </p:txBody>
        </p:sp>
        <p:sp>
          <p:nvSpPr>
            <p:cNvPr id="334" name="Line"/>
            <p:cNvSpPr/>
            <p:nvPr/>
          </p:nvSpPr>
          <p:spPr>
            <a:xfrm>
              <a:off x="16411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sp>
        <p:nvSpPr>
          <p:cNvPr id="100" name="TextBox 2">
            <a:extLst>
              <a:ext uri="{FF2B5EF4-FFF2-40B4-BE49-F238E27FC236}">
                <a16:creationId xmlns:a16="http://schemas.microsoft.com/office/drawing/2014/main" id="{EA9E5575-0644-194F-885D-A45E8C74ED72}"/>
              </a:ext>
            </a:extLst>
          </p:cNvPr>
          <p:cNvSpPr txBox="1"/>
          <p:nvPr/>
        </p:nvSpPr>
        <p:spPr>
          <a:xfrm>
            <a:off x="5510029" y="3182976"/>
            <a:ext cx="1661594" cy="634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S302: Introduction to </a:t>
            </a:r>
          </a:p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Adobe PDF Services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4th 11:30 AM — 12:00 PM</a:t>
            </a:r>
          </a:p>
        </p:txBody>
      </p:sp>
      <p:pic>
        <p:nvPicPr>
          <p:cNvPr id="2050" name="Picture 2" descr="Ben Vanderberg">
            <a:extLst>
              <a:ext uri="{FF2B5EF4-FFF2-40B4-BE49-F238E27FC236}">
                <a16:creationId xmlns:a16="http://schemas.microsoft.com/office/drawing/2014/main" id="{EA1CC355-6288-D640-AD69-0D72609C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0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2">
            <a:extLst>
              <a:ext uri="{FF2B5EF4-FFF2-40B4-BE49-F238E27FC236}">
                <a16:creationId xmlns:a16="http://schemas.microsoft.com/office/drawing/2014/main" id="{B4C62626-C16E-7740-8E37-C5626151E78B}"/>
              </a:ext>
            </a:extLst>
          </p:cNvPr>
          <p:cNvSpPr txBox="1"/>
          <p:nvPr/>
        </p:nvSpPr>
        <p:spPr>
          <a:xfrm>
            <a:off x="3160529" y="3182976"/>
            <a:ext cx="1661594" cy="934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S304: Generating documents and capturing e-signatures in your apps using Adobe Sign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5th 10:15 AM – 10:45 AM</a:t>
            </a:r>
          </a:p>
        </p:txBody>
      </p:sp>
      <p:pic>
        <p:nvPicPr>
          <p:cNvPr id="104" name="Picture 2" descr="Ben Vanderberg">
            <a:extLst>
              <a:ext uri="{FF2B5EF4-FFF2-40B4-BE49-F238E27FC236}">
                <a16:creationId xmlns:a16="http://schemas.microsoft.com/office/drawing/2014/main" id="{EE58B9A1-6ADD-674F-83E6-5F0E79119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5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2">
            <a:extLst>
              <a:ext uri="{FF2B5EF4-FFF2-40B4-BE49-F238E27FC236}">
                <a16:creationId xmlns:a16="http://schemas.microsoft.com/office/drawing/2014/main" id="{E4EECD34-C873-874E-B7AE-6D7997C7164F}"/>
              </a:ext>
            </a:extLst>
          </p:cNvPr>
          <p:cNvSpPr txBox="1"/>
          <p:nvPr/>
        </p:nvSpPr>
        <p:spPr>
          <a:xfrm>
            <a:off x="7859529" y="3182976"/>
            <a:ext cx="1661594" cy="634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S301: Wrangle PDFs on the web like a pro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4th 11:30 AM — 12:00 PM</a:t>
            </a:r>
            <a:endParaRPr sz="900" kern="0" dirty="0">
              <a:solidFill>
                <a:srgbClr val="595959"/>
              </a:solidFill>
              <a:latin typeface="Adobe Clean SemiLight"/>
              <a:sym typeface="Adobe Clean SemiLight"/>
            </a:endParaRPr>
          </a:p>
        </p:txBody>
      </p:sp>
      <p:pic>
        <p:nvPicPr>
          <p:cNvPr id="108" name="Picture 2">
            <a:extLst>
              <a:ext uri="{FF2B5EF4-FFF2-40B4-BE49-F238E27FC236}">
                <a16:creationId xmlns:a16="http://schemas.microsoft.com/office/drawing/2014/main" id="{3E0C6CE6-E7DD-6B41-8CFB-0FC1EDBF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4325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2">
            <a:extLst>
              <a:ext uri="{FF2B5EF4-FFF2-40B4-BE49-F238E27FC236}">
                <a16:creationId xmlns:a16="http://schemas.microsoft.com/office/drawing/2014/main" id="{C15B028E-9521-6B40-AFE0-A50793FB6035}"/>
              </a:ext>
            </a:extLst>
          </p:cNvPr>
          <p:cNvSpPr txBox="1"/>
          <p:nvPr/>
        </p:nvSpPr>
        <p:spPr>
          <a:xfrm>
            <a:off x="10234429" y="3182976"/>
            <a:ext cx="1661594" cy="1229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S303: Parsing PDF: As easy as working with JSON data with PDF Extract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 4</a:t>
            </a:r>
            <a:r>
              <a:rPr lang="en-US" sz="900" kern="0" baseline="30000" dirty="0">
                <a:solidFill>
                  <a:srgbClr val="595959"/>
                </a:solidFill>
                <a:latin typeface="Adobe Clean SemiLight"/>
                <a:sym typeface="Adobe Clean SemiLight"/>
              </a:rPr>
              <a:t>th</a:t>
            </a: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 1:00 PM – 1:30 PM</a:t>
            </a:r>
            <a:endParaRPr sz="900" kern="0" dirty="0">
              <a:solidFill>
                <a:srgbClr val="595959"/>
              </a:solidFill>
              <a:latin typeface="Adobe Clean SemiLight"/>
              <a:sym typeface="Adobe Clean SemiLight"/>
            </a:endParaRPr>
          </a:p>
        </p:txBody>
      </p:sp>
      <p:pic>
        <p:nvPicPr>
          <p:cNvPr id="110" name="Picture 2">
            <a:extLst>
              <a:ext uri="{FF2B5EF4-FFF2-40B4-BE49-F238E27FC236}">
                <a16:creationId xmlns:a16="http://schemas.microsoft.com/office/drawing/2014/main" id="{CECEADBA-DC73-0447-AC1F-793B32E1D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98074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2">
            <a:extLst>
              <a:ext uri="{FF2B5EF4-FFF2-40B4-BE49-F238E27FC236}">
                <a16:creationId xmlns:a16="http://schemas.microsoft.com/office/drawing/2014/main" id="{95758E3F-8F7C-BD41-A45F-6196FB819B83}"/>
              </a:ext>
            </a:extLst>
          </p:cNvPr>
          <p:cNvSpPr txBox="1"/>
          <p:nvPr/>
        </p:nvSpPr>
        <p:spPr>
          <a:xfrm>
            <a:off x="798329" y="3182976"/>
            <a:ext cx="1661594" cy="950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S305 - Dynamically generating documents with Adobe Document Generation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5th 1:00 PM – 1:30 PM</a:t>
            </a:r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A5A671E5-21AD-E246-8405-0ECEBFD75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3713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74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D356-5ED3-4D9B-BF48-C2431C14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pic>
        <p:nvPicPr>
          <p:cNvPr id="5" name="Content Placeholder 4" descr="A picture containing cat, indoor, domestic cat, mammal&#10;&#10;Description automatically generated">
            <a:extLst>
              <a:ext uri="{FF2B5EF4-FFF2-40B4-BE49-F238E27FC236}">
                <a16:creationId xmlns:a16="http://schemas.microsoft.com/office/drawing/2014/main" id="{69D4F78E-D1AA-4083-8459-8F0A4DC59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627" y="1435100"/>
            <a:ext cx="9653570" cy="4591050"/>
          </a:xfrm>
        </p:spPr>
      </p:pic>
    </p:spTree>
    <p:extLst>
      <p:ext uri="{BB962C8B-B14F-4D97-AF65-F5344CB8AC3E}">
        <p14:creationId xmlns:p14="http://schemas.microsoft.com/office/powerpoint/2010/main" val="2339013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3448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D08E-4FEC-4D04-8A1C-825873B7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Support on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F038B-19BD-4A0E-A1D1-23D3C5FD2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Browsers can render PDFs (Good!)</a:t>
            </a:r>
          </a:p>
          <a:p>
            <a:r>
              <a:rPr lang="en-US" dirty="0"/>
              <a:t>Browsers each have their own "flair" (Um, ok)</a:t>
            </a:r>
          </a:p>
          <a:p>
            <a:r>
              <a:rPr lang="en-US" dirty="0"/>
              <a:t>Inconsistent tooling, UI, UX, more U words (Not terribly good)</a:t>
            </a:r>
          </a:p>
          <a:p>
            <a:r>
              <a:rPr lang="en-US" dirty="0"/>
              <a:t>Completely leaves your site (Can I speak to the manager?)</a:t>
            </a:r>
          </a:p>
        </p:txBody>
      </p:sp>
    </p:spTree>
    <p:extLst>
      <p:ext uri="{BB962C8B-B14F-4D97-AF65-F5344CB8AC3E}">
        <p14:creationId xmlns:p14="http://schemas.microsoft.com/office/powerpoint/2010/main" val="5509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224A-0725-4D2E-9416-4006DD70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Examples - Safari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10D57F8-FFAB-4BEC-AF27-4288D1EEA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2192" y="1348217"/>
            <a:ext cx="6864439" cy="4161566"/>
          </a:xfrm>
        </p:spPr>
      </p:pic>
    </p:spTree>
    <p:extLst>
      <p:ext uri="{BB962C8B-B14F-4D97-AF65-F5344CB8AC3E}">
        <p14:creationId xmlns:p14="http://schemas.microsoft.com/office/powerpoint/2010/main" val="2308433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0E3C-8EE6-48AA-BE5B-BBC0764CD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Examples - Chrome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1FBE9D7-0B47-438F-9081-05F7B901D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8924" y="1192213"/>
            <a:ext cx="6210976" cy="5248275"/>
          </a:xfrm>
        </p:spPr>
      </p:pic>
    </p:spTree>
    <p:extLst>
      <p:ext uri="{BB962C8B-B14F-4D97-AF65-F5344CB8AC3E}">
        <p14:creationId xmlns:p14="http://schemas.microsoft.com/office/powerpoint/2010/main" val="3086280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D06D-E11B-4425-B416-8F1B00D0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Examples - Firefox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0F7A8B-4F09-42A5-BD17-796A249F3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316" y="1192213"/>
            <a:ext cx="6750193" cy="5248275"/>
          </a:xfrm>
        </p:spPr>
      </p:pic>
    </p:spTree>
    <p:extLst>
      <p:ext uri="{BB962C8B-B14F-4D97-AF65-F5344CB8AC3E}">
        <p14:creationId xmlns:p14="http://schemas.microsoft.com/office/powerpoint/2010/main" val="1525758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49FB-675E-4C50-A4F8-80315E72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Examples - Edge</a:t>
            </a:r>
          </a:p>
        </p:txBody>
      </p:sp>
      <p:pic>
        <p:nvPicPr>
          <p:cNvPr id="5" name="Content Placeholder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0FE2B71D-2BBF-464E-BC52-56E2894F7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7638" y="1192213"/>
            <a:ext cx="5913549" cy="5248275"/>
          </a:xfrm>
        </p:spPr>
      </p:pic>
    </p:spTree>
    <p:extLst>
      <p:ext uri="{BB962C8B-B14F-4D97-AF65-F5344CB8AC3E}">
        <p14:creationId xmlns:p14="http://schemas.microsoft.com/office/powerpoint/2010/main" val="2551384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31541-6812-44D7-BDD7-B2320DFD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67451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Adobe PDF Embed API</a:t>
            </a:r>
            <a:br>
              <a:rPr lang="en-US" sz="2000"/>
            </a:br>
            <a:r>
              <a:rPr lang="en-US" sz="2000"/>
              <a:t>(to the rescue!)</a:t>
            </a:r>
          </a:p>
        </p:txBody>
      </p:sp>
      <p:pic>
        <p:nvPicPr>
          <p:cNvPr id="5" name="Picture 4" descr="A white cat with its mouth open&#10;&#10;Description automatically generated with medium confidence">
            <a:extLst>
              <a:ext uri="{FF2B5EF4-FFF2-40B4-BE49-F238E27FC236}">
                <a16:creationId xmlns:a16="http://schemas.microsoft.com/office/drawing/2014/main" id="{7E085D91-B88F-4585-BA12-772DA0287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801" y="1192212"/>
            <a:ext cx="5025224" cy="52482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53339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712&quot;&gt;&lt;property id=&quot;20148&quot; value=&quot;5&quot;/&gt;&lt;property id=&quot;20300&quot; value=&quot;Slide 10 - &amp;quot;Section Divider&amp;quot;&quot;/&gt;&lt;property id=&quot;20307&quot; value=&quot;274&quot;/&gt;&lt;/object&gt;&lt;object type=&quot;3&quot; unique_id=&quot;717778&quot;&gt;&lt;property id=&quot;20148&quot; value=&quot;5&quot;/&gt;&lt;property id=&quot;20300&quot; value=&quot;Slide 1 - &amp;quot;Title Slide&amp;quot;&quot;/&gt;&lt;property id=&quot;20307&quot; value=&quot;273&quot;/&gt;&lt;/object&gt;&lt;object type=&quot;3&quot; unique_id=&quot;717779&quot;&gt;&lt;property id=&quot;20148&quot; value=&quot;5&quot;/&gt;&lt;property id=&quot;20300&quot; value=&quot;Slide 20&quot;/&gt;&lt;property id=&quot;20307&quot; value=&quot;278&quot;/&gt;&lt;/object&gt;&lt;object type=&quot;3&quot; unique_id=&quot;717900&quot;&gt;&lt;property id=&quot;20148&quot; value=&quot;5&quot;/&gt;&lt;property id=&quot;20300&quot; value=&quot;Slide 11 - &amp;quot;White Content Slide – Graphic Footer &amp;amp; Header&amp;quot;&quot;/&gt;&lt;property id=&quot;20307&quot; value=&quot;279&quot;/&gt;&lt;/object&gt;&lt;object type=&quot;3&quot; unique_id=&quot;717901&quot;&gt;&lt;property id=&quot;20148&quot; value=&quot;5&quot;/&gt;&lt;property id=&quot;20300&quot; value=&quot;Slide 18 - &amp;quot;Black Content Slide – Graphic Footer&amp;quot;&quot;/&gt;&lt;property id=&quot;20307&quot; value=&quot;283&quot;/&gt;&lt;/object&gt;&lt;object type=&quot;3&quot; unique_id=&quot;717902&quot;&gt;&lt;property id=&quot;20148&quot; value=&quot;5&quot;/&gt;&lt;property id=&quot;20300&quot; value=&quot;Slide 17 - &amp;quot;Black Content Slide – Graphic Footer &amp;amp; Header&amp;quot;&quot;/&gt;&lt;property id=&quot;20307&quot; value=&quot;284&quot;/&gt;&lt;/object&gt;&lt;object type=&quot;3&quot; unique_id=&quot;1709896&quot;&gt;&lt;property id=&quot;20148&quot; value=&quot;5&quot;/&gt;&lt;property id=&quot;20300&quot; value=&quot;Slide 2 - &amp;quot;Additional templates and more resources&amp;quot;&quot;/&gt;&lt;property id=&quot;20307&quot; value=&quot;292&quot;/&gt;&lt;/object&gt;&lt;object type=&quot;3&quot; unique_id=&quot;1709897&quot;&gt;&lt;property id=&quot;20148&quot; value=&quot;5&quot;/&gt;&lt;property id=&quot;20300&quot; value=&quot;Slide 3 - &amp;quot;How to save this as a template within PowerPoint&amp;quot;&quot;/&gt;&lt;property id=&quot;20307&quot; value=&quot;293&quot;/&gt;&lt;/object&gt;&lt;object type=&quot;3&quot; unique_id=&quot;1709898&quot;&gt;&lt;property id=&quot;20148&quot; value=&quot;5&quot;/&gt;&lt;property id=&quot;20300&quot; value=&quot;Slide 5 - &amp;quot;Using Footers and Page Numbers&amp;quot;&quot;/&gt;&lt;property id=&quot;20307&quot; value=&quot;294&quot;/&gt;&lt;/object&gt;&lt;object type=&quot;3&quot; unique_id=&quot;1709899&quot;&gt;&lt;property id=&quot;20148&quot; value=&quot;5&quot;/&gt;&lt;property id=&quot;20300&quot; value=&quot;Slide 12 - &amp;quot;White Content Slide – Graphic Footer&amp;quot;&quot;/&gt;&lt;property id=&quot;20307&quot; value=&quot;287&quot;/&gt;&lt;/object&gt;&lt;object type=&quot;3&quot; unique_id=&quot;1709900&quot;&gt;&lt;property id=&quot;20148&quot; value=&quot;5&quot;/&gt;&lt;property id=&quot;20300&quot; value=&quot;Slide 13 - &amp;quot;White Content Slide – No Graphic&amp;quot;&quot;/&gt;&lt;property id=&quot;20307&quot; value=&quot;288&quot;/&gt;&lt;/object&gt;&lt;object type=&quot;3&quot; unique_id=&quot;1709901&quot;&gt;&lt;property id=&quot;20148&quot; value=&quot;5&quot;/&gt;&lt;property id=&quot;20300&quot; value=&quot;Slide 14 - &amp;quot;Gray Content Slide – Graphic Footer &amp;amp; Header&amp;quot;&quot;/&gt;&lt;property id=&quot;20307&quot; value=&quot;289&quot;/&gt;&lt;/object&gt;&lt;object type=&quot;3&quot; unique_id=&quot;1709902&quot;&gt;&lt;property id=&quot;20148&quot; value=&quot;5&quot;/&gt;&lt;property id=&quot;20300&quot; value=&quot;Slide 15 - &amp;quot;Gray Content Slide – Graphic Footer&amp;quot;&quot;/&gt;&lt;property id=&quot;20307&quot; value=&quot;290&quot;/&gt;&lt;/object&gt;&lt;object type=&quot;3&quot; unique_id=&quot;1709903&quot;&gt;&lt;property id=&quot;20148&quot; value=&quot;5&quot;/&gt;&lt;property id=&quot;20300&quot; value=&quot;Slide 16 - &amp;quot;Gray Content Slide – No Graphic&amp;quot;&quot;/&gt;&lt;property id=&quot;20307&quot; value=&quot;291&quot;/&gt;&lt;/object&gt;&lt;object type=&quot;3&quot; unique_id=&quot;1709904&quot;&gt;&lt;property id=&quot;20148&quot; value=&quot;5&quot;/&gt;&lt;property id=&quot;20300&quot; value=&quot;Slide 19 - &amp;quot;Black Content Slide – No Graphic&amp;quot;&quot;/&gt;&lt;property id=&quot;20307&quot; value=&quot;286&quot;/&gt;&lt;/object&gt;&lt;object type=&quot;3&quot; unique_id=&quot;1709905&quot;&gt;&lt;property id=&quot;20148&quot; value=&quot;5&quot;/&gt;&lt;property id=&quot;20300&quot; value=&quot;Slide 21&quot;/&gt;&lt;property id=&quot;20307&quot; value=&quot;285&quot;/&gt;&lt;/object&gt;&lt;object type=&quot;3&quot; unique_id=&quot;1710038&quot;&gt;&lt;property id=&quot;20148&quot; value=&quot;5&quot;/&gt;&lt;property id=&quot;20300&quot; value=&quot;Slide 4 - &amp;quot;Slide layouts&amp;quot;&quot;/&gt;&lt;property id=&quot;20307&quot; value=&quot;298&quot;/&gt;&lt;/object&gt;&lt;object type=&quot;3&quot; unique_id=&quot;1710039&quot;&gt;&lt;property id=&quot;20148&quot; value=&quot;5&quot;/&gt;&lt;property id=&quot;20300&quot; value=&quot;Slide 6 - &amp;quot;Converting old presentations to this template&amp;quot;&quot;/&gt;&lt;property id=&quot;20307&quot; value=&quot;295&quot;/&gt;&lt;/object&gt;&lt;object type=&quot;3&quot; unique_id=&quot;1710040&quot;&gt;&lt;property id=&quot;20148&quot; value=&quot;5&quot;/&gt;&lt;property id=&quot;20300&quot; value=&quot;Slide 7 - &amp;quot;Bar charts&amp;quot;&quot;/&gt;&lt;property id=&quot;20307&quot; value=&quot;296&quot;/&gt;&lt;/object&gt;&lt;object type=&quot;3&quot; unique_id=&quot;1710041&quot;&gt;&lt;property id=&quot;20148&quot; value=&quot;5&quot;/&gt;&lt;property id=&quot;20300&quot; value=&quot;Slide 8 - &amp;quot;Pie charts&amp;quot;&quot;/&gt;&lt;property id=&quot;20307&quot; value=&quot;297&quot;/&gt;&lt;/object&gt;&lt;object type=&quot;3&quot; unique_id=&quot;1710042&quot;&gt;&lt;property id=&quot;20148&quot; value=&quot;5&quot;/&gt;&lt;property id=&quot;20300&quot; value=&quot;Slide 9 - &amp;quot;Color palette&amp;quot;&quot;/&gt;&lt;property id=&quot;20307&quot; value=&quot;29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2020">
  <a:themeElements>
    <a:clrScheme name="Adobe Corporate Palette Dec2020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EB1000"/>
      </a:accent6>
      <a:hlink>
        <a:srgbClr val="5F5F5F"/>
      </a:hlink>
      <a:folHlink>
        <a:srgbClr val="919191"/>
      </a:folHlink>
    </a:clrScheme>
    <a:fontScheme name="Adobe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 w="12700">
          <a:solidFill>
            <a:schemeClr val="bg1">
              <a:lumMod val="75000"/>
            </a:schemeClr>
          </a:solidFill>
        </a:ln>
      </a:spPr>
      <a:bodyPr lIns="45720" tIns="45720" rIns="45720" bIns="45720" rtlCol="0" anchor="ctr"/>
      <a:lstStyle>
        <a:defPPr algn="l">
          <a:spcBef>
            <a:spcPts val="12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A4D1BE88C5345858C15D6787F73AD" ma:contentTypeVersion="12" ma:contentTypeDescription="Create a new document." ma:contentTypeScope="" ma:versionID="17b8570c3020585893ef0d3884c38896">
  <xsd:schema xmlns:xsd="http://www.w3.org/2001/XMLSchema" xmlns:xs="http://www.w3.org/2001/XMLSchema" xmlns:p="http://schemas.microsoft.com/office/2006/metadata/properties" xmlns:ns2="847757fb-4843-4c81-8b51-b7b3e7d2db04" xmlns:ns3="3a17ca1e-f9cc-478a-bdd1-6c4a5c386ea2" targetNamespace="http://schemas.microsoft.com/office/2006/metadata/properties" ma:root="true" ma:fieldsID="bbc013f5eabb0ff5451cad177b929edc" ns2:_="" ns3:_="">
    <xsd:import namespace="847757fb-4843-4c81-8b51-b7b3e7d2db04"/>
    <xsd:import namespace="3a17ca1e-f9cc-478a-bdd1-6c4a5c386e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7757fb-4843-4c81-8b51-b7b3e7d2db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17ca1e-f9cc-478a-bdd1-6c4a5c386ea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FE3B925-2B63-464A-8BC9-0D96169DA5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7757fb-4843-4c81-8b51-b7b3e7d2db04"/>
    <ds:schemaRef ds:uri="3a17ca1e-f9cc-478a-bdd1-6c4a5c386e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87F828-9848-42BF-A2A6-BDE3AC1C15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DC2098-E199-45AD-AF21-B9FDF797C2E7}">
  <ds:schemaRefs>
    <ds:schemaRef ds:uri="3a17ca1e-f9cc-478a-bdd1-6c4a5c386ea2"/>
    <ds:schemaRef ds:uri="http://purl.org/dc/dcmitype/"/>
    <ds:schemaRef ds:uri="http://purl.org/dc/terms/"/>
    <ds:schemaRef ds:uri="847757fb-4843-4c81-8b51-b7b3e7d2db04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</TotalTime>
  <Words>889</Words>
  <Application>Microsoft Office PowerPoint</Application>
  <PresentationFormat>Custom</PresentationFormat>
  <Paragraphs>154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Adobe Clean</vt:lpstr>
      <vt:lpstr>Adobe Clean ExtraBold</vt:lpstr>
      <vt:lpstr>Adobe Clean SemiLight</vt:lpstr>
      <vt:lpstr>Arial</vt:lpstr>
      <vt:lpstr>Calibri</vt:lpstr>
      <vt:lpstr>Courier</vt:lpstr>
      <vt:lpstr>Wingdings</vt:lpstr>
      <vt:lpstr>Adobe Master 2020</vt:lpstr>
      <vt:lpstr>Wrangle PDFs on the Web Like a Pro!</vt:lpstr>
      <vt:lpstr>Who am I?</vt:lpstr>
      <vt:lpstr>What's the Problem?</vt:lpstr>
      <vt:lpstr>PDF Support on the Web</vt:lpstr>
      <vt:lpstr>PDF Examples - Safari</vt:lpstr>
      <vt:lpstr>PDF Examples - Chrome</vt:lpstr>
      <vt:lpstr>PDF Examples - Firefox</vt:lpstr>
      <vt:lpstr>PDF Examples - Edge</vt:lpstr>
      <vt:lpstr>Adobe PDF Embed API (to the rescue!)</vt:lpstr>
      <vt:lpstr>Adobe PDF Embed API (TLDR)</vt:lpstr>
      <vt:lpstr>Getting Started</vt:lpstr>
      <vt:lpstr>A few notes on that key...</vt:lpstr>
      <vt:lpstr>Using the Library</vt:lpstr>
      <vt:lpstr>PowerPoint Presentation</vt:lpstr>
      <vt:lpstr>Using the Library</vt:lpstr>
      <vt:lpstr>PowerPoint Presentation</vt:lpstr>
      <vt:lpstr>Using the Library</vt:lpstr>
      <vt:lpstr>Option 1</vt:lpstr>
      <vt:lpstr>Option 2</vt:lpstr>
      <vt:lpstr>Using the Library</vt:lpstr>
      <vt:lpstr>PowerPoint Presentation</vt:lpstr>
      <vt:lpstr>Demo</vt:lpstr>
      <vt:lpstr>Embed Options</vt:lpstr>
      <vt:lpstr>View Options</vt:lpstr>
      <vt:lpstr>PowerPoint Presentation</vt:lpstr>
      <vt:lpstr>Demo</vt:lpstr>
      <vt:lpstr>UI Options</vt:lpstr>
      <vt:lpstr>PowerPoint Presentation</vt:lpstr>
      <vt:lpstr>Demo</vt:lpstr>
      <vt:lpstr>Even More Features</vt:lpstr>
      <vt:lpstr>Adobe Document Services: End-to-end digital document lifecycle solutions</vt:lpstr>
      <vt:lpstr>Learn more here at Adobe Developers Live</vt:lpstr>
      <vt:lpstr>Any questions?</vt:lpstr>
      <vt:lpstr>PowerPoint Presentation</vt:lpstr>
    </vt:vector>
  </TitlesOfParts>
  <Company>Adobe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- Thomas Wirtz</dc:title>
  <dc:creator>Scott Benson</dc:creator>
  <cp:lastModifiedBy>Raymond Camden</cp:lastModifiedBy>
  <cp:revision>16</cp:revision>
  <dcterms:created xsi:type="dcterms:W3CDTF">2009-08-20T18:55:32Z</dcterms:created>
  <dcterms:modified xsi:type="dcterms:W3CDTF">2021-10-04T16:34:57Z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0x0101005BFA4D1BE88C5345858C15D6787F73AD</vt:lpwstr>
  </property>
</Properties>
</file>